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532" r:id="rId2"/>
    <p:sldId id="533" r:id="rId3"/>
    <p:sldId id="534" r:id="rId4"/>
    <p:sldId id="535" r:id="rId5"/>
    <p:sldId id="536" r:id="rId6"/>
    <p:sldId id="537" r:id="rId7"/>
    <p:sldId id="538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11BFECB-EE14-ECD6-0A63-98A74BAD07D1}" name="Magda Skalicka" initials="MS" userId="c6891ba75c5632e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72"/>
    <p:restoredTop sz="96197"/>
  </p:normalViewPr>
  <p:slideViewPr>
    <p:cSldViewPr snapToGrid="0">
      <p:cViewPr varScale="1">
        <p:scale>
          <a:sx n="86" d="100"/>
          <a:sy n="86" d="100"/>
        </p:scale>
        <p:origin x="18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79BB8-2BFB-764A-BB76-CD68B018606D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FAFB6B-69E1-E04F-A946-D8A190D7D36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2363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740D57-2556-F63A-AA65-A55BC2AEA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6CFA7AA-9E0E-7C76-6C14-AC8B0A96A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E0DDE0-BC06-5CD8-15AE-CF23490FE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ECB09C-84FC-4277-80E5-C297AE7FF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59AD16F-7883-E18D-DD04-154D03305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0063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9F5E56-43DD-16F0-212D-5B0C187B2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CDA1428-F22F-304C-E265-28FD2F69F3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980500-3E2D-05D1-5D54-2206C4A9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AF99FF-3596-DF2B-60CB-946708A01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F09E33-886B-0AC2-6EF7-F28E0FE4D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5011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6363A8C-2681-4AAC-8F68-E43DC8EE8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4F5D048-42D8-99EB-A747-EDC88F8FA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B1D944-57D0-87F8-1C5D-519DDD618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B08DE9-0BCA-6C15-1D48-019C96D44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B79E57A-9C5D-6E1C-1154-43319E1D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1624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2B59E1-ECD3-FCB5-7BD2-779C70A15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2154D7-7BF0-5C8E-FF5F-92AB023F6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6BC5BC-B8DE-B3A6-F6B8-4CE7F5B3C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AD2A771-11A0-648D-A5BC-D3DDD9BBD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AFBDFD0-81DA-E1A9-C68E-6CA6B3C1D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221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3D96BD-7CFD-5174-6327-580EA5E82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FD6F8E6-8E6A-94FE-4B51-EC31B1939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2CFCB1-94F9-B0C6-40EE-40BC5CEA1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14D7E4-E389-4EBD-AAA8-0E41D12C5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B92758-0AB2-BA9E-EC10-54D10ECAA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7161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4EF267-90EE-3B03-EB66-A32465EF9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DED703-F503-8046-A51F-795E3AE29D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D232EE9-946C-1A04-FA72-5528A975A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CC9A643-60E5-4D8E-5EB0-D1578CE24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1280415-EB41-6D9C-CD83-9F497E2E3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6106FCC-10A3-984C-E3C2-C99670934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923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D9766E-2657-30CD-1F82-1C588153D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0307208-045E-0068-A9A8-5C316E16D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01947CA-1D41-6706-1D79-3A3DB6AB7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F3DC2FC-DCE9-241A-526B-346280137F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E7BC80E-B22D-D5BD-6289-984649BC02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6F905B8-D614-F734-9CF2-D72A49AE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36C6893-1EB6-F11B-D454-BDF6DE590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A75A47D-2CED-F7E8-AA2B-D3EB05B1E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6593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1F4447-3AC7-538B-1D53-D08F6BE89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9912CCA-7415-4913-C940-4EEBD1346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7C39B3F-1EAE-B9F0-3B94-C04712E94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B32D29C-C06B-C3E0-4753-65BFAB5EE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041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19DEAE1-B99E-BD51-3532-2EE384D36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14D3015-5255-3A29-FDDF-658FA5D07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EF2DCA9-0619-199C-6247-7CFC7789B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0147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C4109A-6329-E6CA-24E6-D07B9442D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D06560-7314-2138-0D55-C2D43C009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BA4A5F3-5332-1BC4-BA2C-4918A7A95A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6748A9D-7FFE-2488-7CC6-183CA3E77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A6B32F9-66DD-FDA4-21AA-66C79819A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563EA42-1196-BE7C-B0EF-A5BFECDCA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623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F810E9-58C7-7B78-AAA6-845E79DE6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A4983E5-A020-E7E5-2246-7FD02D710A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BDBB4A8-EB41-664F-D9E2-F80FC46CA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DA01671-1996-67B6-F1E6-2A211357A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ADEA97D-660C-538A-0AB7-A7595C8E6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36B2FA8-6387-305A-5FCC-0B64618A3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1842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C1CF287-4C4E-898A-7C7A-7C52A509B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ED82D01-E090-56F2-7F9F-4E9C0718B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CE04FF-1EE7-F13F-ED6B-67BCD1053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9C118-9658-F749-A343-2B47E98A7872}" type="datetimeFigureOut">
              <a:rPr lang="cs-CZ" smtClean="0"/>
              <a:t>26.09.2024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46CB39-9A02-AA16-9F37-9F67AB35BB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CC5219-1140-19A5-2950-7AF35F9166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283DF-5460-5E4A-A175-3B1798B6F31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5824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Obrázek 36" descr="Obsah obrázku oblečení, boty, venku, budova&#10;&#10;Popis byl vytvořen automaticky">
            <a:extLst>
              <a:ext uri="{FF2B5EF4-FFF2-40B4-BE49-F238E27FC236}">
                <a16:creationId xmlns:a16="http://schemas.microsoft.com/office/drawing/2014/main" id="{681E7AC0-591C-DA20-F466-2807F5E640E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84936" y="1530961"/>
            <a:ext cx="4796943" cy="4132972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16BEDBD2-688F-AFB9-EE7D-E83880614DB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275" y="230188"/>
            <a:ext cx="2566316" cy="606216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6" name="Šipka vpravo 5">
            <a:extLst>
              <a:ext uri="{FF2B5EF4-FFF2-40B4-BE49-F238E27FC236}">
                <a16:creationId xmlns:a16="http://schemas.microsoft.com/office/drawing/2014/main" id="{980274B1-9772-CDF6-AE82-971054E30F46}"/>
              </a:ext>
            </a:extLst>
          </p:cNvPr>
          <p:cNvSpPr/>
          <p:nvPr/>
        </p:nvSpPr>
        <p:spPr>
          <a:xfrm>
            <a:off x="-50859" y="2395400"/>
            <a:ext cx="9526575" cy="2757333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16551"/>
                </a:schemeClr>
              </a:gs>
              <a:gs pos="25000">
                <a:schemeClr val="accent1">
                  <a:tint val="44500"/>
                  <a:satMod val="160000"/>
                  <a:alpha val="24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6DAEC788-F042-8230-267D-86AA2B2B3A64}"/>
              </a:ext>
            </a:extLst>
          </p:cNvPr>
          <p:cNvSpPr/>
          <p:nvPr/>
        </p:nvSpPr>
        <p:spPr>
          <a:xfrm rot="17829250">
            <a:off x="-239263" y="3399382"/>
            <a:ext cx="1987847" cy="7264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chemeClr val="tx1"/>
                </a:solidFill>
              </a:rPr>
              <a:t>OSLOVIT</a:t>
            </a: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1F905DDD-CFCF-1769-5E94-655004F4493F}"/>
              </a:ext>
            </a:extLst>
          </p:cNvPr>
          <p:cNvSpPr/>
          <p:nvPr/>
        </p:nvSpPr>
        <p:spPr>
          <a:xfrm rot="17746895">
            <a:off x="4387768" y="3437240"/>
            <a:ext cx="1956876" cy="675876"/>
          </a:xfrm>
          <a:prstGeom prst="rect">
            <a:avLst/>
          </a:prstGeom>
          <a:solidFill>
            <a:schemeClr val="accent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chemeClr val="tx1"/>
                </a:solidFill>
              </a:rPr>
              <a:t>DOVÉST NA ZC</a:t>
            </a: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EC1E61C2-D666-86FF-BB31-18AB196B9DF5}"/>
              </a:ext>
            </a:extLst>
          </p:cNvPr>
          <p:cNvSpPr/>
          <p:nvPr/>
        </p:nvSpPr>
        <p:spPr>
          <a:xfrm rot="17775313">
            <a:off x="3277775" y="3419752"/>
            <a:ext cx="1903916" cy="7264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chemeClr val="tx1"/>
                </a:solidFill>
              </a:rPr>
              <a:t>CALL TO ACTION</a:t>
            </a:r>
          </a:p>
          <a:p>
            <a:pPr algn="ctr"/>
            <a:r>
              <a:rPr lang="cs-CZ" sz="1200" b="1" dirty="0">
                <a:solidFill>
                  <a:schemeClr val="tx1"/>
                </a:solidFill>
              </a:rPr>
              <a:t>(VOUCHER)</a:t>
            </a: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27" name="Obdélník 26">
            <a:extLst>
              <a:ext uri="{FF2B5EF4-FFF2-40B4-BE49-F238E27FC236}">
                <a16:creationId xmlns:a16="http://schemas.microsoft.com/office/drawing/2014/main" id="{2318C416-5A8F-8BF5-0895-02BC1C31EFE6}"/>
              </a:ext>
            </a:extLst>
          </p:cNvPr>
          <p:cNvSpPr/>
          <p:nvPr/>
        </p:nvSpPr>
        <p:spPr>
          <a:xfrm rot="17688439">
            <a:off x="2073589" y="3390195"/>
            <a:ext cx="1933456" cy="75274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chemeClr val="tx1"/>
                </a:solidFill>
              </a:rPr>
              <a:t>SDĚLIT NABÍDKU (PROPOZICE)</a:t>
            </a: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28" name="Obdélník 27">
            <a:extLst>
              <a:ext uri="{FF2B5EF4-FFF2-40B4-BE49-F238E27FC236}">
                <a16:creationId xmlns:a16="http://schemas.microsoft.com/office/drawing/2014/main" id="{5B432DB6-1215-32A1-F8C8-0B863292AE65}"/>
              </a:ext>
            </a:extLst>
          </p:cNvPr>
          <p:cNvSpPr/>
          <p:nvPr/>
        </p:nvSpPr>
        <p:spPr>
          <a:xfrm rot="17773070">
            <a:off x="907836" y="3403799"/>
            <a:ext cx="1921759" cy="7754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chemeClr val="tx1"/>
                </a:solidFill>
              </a:rPr>
              <a:t>ZAUJMOUT</a:t>
            </a: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35" name="Obdélník 34">
            <a:extLst>
              <a:ext uri="{FF2B5EF4-FFF2-40B4-BE49-F238E27FC236}">
                <a16:creationId xmlns:a16="http://schemas.microsoft.com/office/drawing/2014/main" id="{E4BCC921-5F23-92FE-2EFC-A8082C34D2C9}"/>
              </a:ext>
            </a:extLst>
          </p:cNvPr>
          <p:cNvSpPr/>
          <p:nvPr/>
        </p:nvSpPr>
        <p:spPr>
          <a:xfrm rot="17598248">
            <a:off x="5600342" y="3332755"/>
            <a:ext cx="2041287" cy="898298"/>
          </a:xfrm>
          <a:prstGeom prst="rect">
            <a:avLst/>
          </a:prstGeom>
          <a:solidFill>
            <a:srgbClr val="FB4B2B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chemeClr val="tx1"/>
                </a:solidFill>
              </a:rPr>
              <a:t>PŘEDAT SPECIALISTOVI K OBCHODNÍMU ROZHOVORU</a:t>
            </a:r>
          </a:p>
          <a:p>
            <a:pPr algn="ctr"/>
            <a:r>
              <a:rPr lang="cs-CZ" sz="1200" b="1" dirty="0">
                <a:solidFill>
                  <a:schemeClr val="tx1"/>
                </a:solidFill>
              </a:rPr>
              <a:t>(NÁSLEDNĚ PŘEDAT DÁREK)</a:t>
            </a: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36" name="Zástupný obsah 6">
            <a:extLst>
              <a:ext uri="{FF2B5EF4-FFF2-40B4-BE49-F238E27FC236}">
                <a16:creationId xmlns:a16="http://schemas.microsoft.com/office/drawing/2014/main" id="{67F96748-6617-0E0B-111E-05FEE7EDE499}"/>
              </a:ext>
            </a:extLst>
          </p:cNvPr>
          <p:cNvSpPr txBox="1">
            <a:spLocks/>
          </p:cNvSpPr>
          <p:nvPr/>
        </p:nvSpPr>
        <p:spPr>
          <a:xfrm>
            <a:off x="733878" y="5174143"/>
            <a:ext cx="5792237" cy="778060"/>
          </a:xfrm>
        </p:spPr>
        <p:txBody>
          <a:bodyPr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b="1" dirty="0"/>
              <a:t>KLÍČEM JE PŘEDAT POZITIVNÍ A SILNOU ZKUŠENOST </a:t>
            </a:r>
            <a:br>
              <a:rPr lang="cs-CZ" sz="1600" b="1" dirty="0"/>
            </a:br>
            <a:r>
              <a:rPr lang="cs-CZ" sz="1600" b="1" dirty="0"/>
              <a:t>SE ZNAČKOU innogy!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0FFB6F0-4484-B295-A482-D2CD0A9C626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275" y="230188"/>
            <a:ext cx="2566316" cy="606216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11" name="Nadpis 1">
            <a:extLst>
              <a:ext uri="{FF2B5EF4-FFF2-40B4-BE49-F238E27FC236}">
                <a16:creationId xmlns:a16="http://schemas.microsoft.com/office/drawing/2014/main" id="{CFD7578D-B19B-ADD7-C696-B5FD91D02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61"/>
            <a:ext cx="10515600" cy="1325563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MODELOVÉ ROZHOVORY - STRATEGIE</a:t>
            </a:r>
          </a:p>
        </p:txBody>
      </p:sp>
    </p:spTree>
    <p:extLst>
      <p:ext uri="{BB962C8B-B14F-4D97-AF65-F5344CB8AC3E}">
        <p14:creationId xmlns:p14="http://schemas.microsoft.com/office/powerpoint/2010/main" val="23357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 animBg="1"/>
      <p:bldP spid="17" grpId="0" animBg="1"/>
      <p:bldP spid="21" grpId="0" animBg="1"/>
      <p:bldP spid="27" grpId="0" animBg="1"/>
      <p:bldP spid="28" grpId="0" animBg="1"/>
      <p:bldP spid="35" grpId="0" animBg="1"/>
      <p:bldP spid="3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bdélník 37">
            <a:extLst>
              <a:ext uri="{FF2B5EF4-FFF2-40B4-BE49-F238E27FC236}">
                <a16:creationId xmlns:a16="http://schemas.microsoft.com/office/drawing/2014/main" id="{98B0A5C7-B489-2945-8B45-CD5A0DAD9A76}"/>
              </a:ext>
            </a:extLst>
          </p:cNvPr>
          <p:cNvSpPr/>
          <p:nvPr/>
        </p:nvSpPr>
        <p:spPr>
          <a:xfrm>
            <a:off x="6900622" y="2030362"/>
            <a:ext cx="4987306" cy="1815882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cs-CZ" sz="1600" dirty="0">
                <a:solidFill>
                  <a:prstClr val="black"/>
                </a:solidFill>
              </a:rPr>
              <a:t>Rozhovory </a:t>
            </a:r>
            <a:r>
              <a:rPr lang="cs-CZ" sz="1600" b="1" dirty="0">
                <a:solidFill>
                  <a:srgbClr val="7030A0"/>
                </a:solidFill>
              </a:rPr>
              <a:t>promotérů na ulici </a:t>
            </a:r>
            <a:r>
              <a:rPr lang="cs-CZ" sz="1600" dirty="0">
                <a:solidFill>
                  <a:prstClr val="black"/>
                </a:solidFill>
              </a:rPr>
              <a:t>s osloveným musí být: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</a:rPr>
              <a:t>pozitivní (okamžitý dárek - sladkost)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</a:rPr>
              <a:t>motivující (nabídka)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</a:rPr>
              <a:t>rozhovor cca 1,5 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</a:rPr>
              <a:t>cílem je oslovit co nejvíce potenciálních zákazníků </a:t>
            </a:r>
          </a:p>
          <a:p>
            <a:r>
              <a:rPr lang="cs-CZ" sz="1600" dirty="0">
                <a:solidFill>
                  <a:prstClr val="black"/>
                </a:solidFill>
              </a:rPr>
              <a:t>      a motivovat je k návštěvě ZC nebo telefonátu </a:t>
            </a:r>
          </a:p>
          <a:p>
            <a:r>
              <a:rPr lang="cs-CZ" sz="1600" dirty="0">
                <a:solidFill>
                  <a:prstClr val="black"/>
                </a:solidFill>
              </a:rPr>
              <a:t>      na infolinku + předat leták</a:t>
            </a:r>
            <a:endParaRPr lang="cs-CZ" sz="1600" dirty="0"/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A6DE33E7-AC7B-9945-A0BF-5BB6440C99CB}"/>
              </a:ext>
            </a:extLst>
          </p:cNvPr>
          <p:cNvSpPr/>
          <p:nvPr/>
        </p:nvSpPr>
        <p:spPr>
          <a:xfrm>
            <a:off x="406403" y="4008978"/>
            <a:ext cx="6235697" cy="1569660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prstClr val="black"/>
                </a:solidFill>
              </a:rPr>
              <a:t>2) Rozhovor </a:t>
            </a:r>
            <a:r>
              <a:rPr lang="cs-CZ" sz="1600" b="1" dirty="0">
                <a:solidFill>
                  <a:srgbClr val="FFC000"/>
                </a:solidFill>
              </a:rPr>
              <a:t>promotérky na ZC</a:t>
            </a:r>
            <a:r>
              <a:rPr lang="cs-CZ" sz="1600" dirty="0">
                <a:solidFill>
                  <a:prstClr val="black"/>
                </a:solidFill>
              </a:rPr>
              <a:t> s příchozím musí být: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</a:rPr>
              <a:t>pozitivní a nápomocný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</a:rPr>
              <a:t>cílem je zjistit proč přicházejí a potenciální nové zákazníky odeslat    ke specialistům innogy (koordinace se specialisty, případně pomoc se zadáním do vyvolávacího systému příchozího na pobočce)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</a:rPr>
              <a:t>následně, pokud prodejní rozhovor skutečně proběhl, předat dárek</a:t>
            </a:r>
            <a:endParaRPr lang="cs-CZ" sz="1600" dirty="0"/>
          </a:p>
        </p:txBody>
      </p:sp>
      <p:sp>
        <p:nvSpPr>
          <p:cNvPr id="12" name="Zástupný obsah 6">
            <a:extLst>
              <a:ext uri="{FF2B5EF4-FFF2-40B4-BE49-F238E27FC236}">
                <a16:creationId xmlns:a16="http://schemas.microsoft.com/office/drawing/2014/main" id="{84E3C69B-D4DB-F402-7F6E-F2425C18AE69}"/>
              </a:ext>
            </a:extLst>
          </p:cNvPr>
          <p:cNvSpPr txBox="1">
            <a:spLocks/>
          </p:cNvSpPr>
          <p:nvPr/>
        </p:nvSpPr>
        <p:spPr>
          <a:xfrm>
            <a:off x="7125685" y="1518222"/>
            <a:ext cx="4216400" cy="778060"/>
          </a:xfrm>
        </p:spPr>
        <p:txBody>
          <a:bodyPr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b="1" dirty="0"/>
              <a:t>AKCE BEZ PŘÍMÉ VAZBY NA ZC</a:t>
            </a:r>
          </a:p>
        </p:txBody>
      </p:sp>
      <p:sp>
        <p:nvSpPr>
          <p:cNvPr id="13" name="Zástupný obsah 6">
            <a:extLst>
              <a:ext uri="{FF2B5EF4-FFF2-40B4-BE49-F238E27FC236}">
                <a16:creationId xmlns:a16="http://schemas.microsoft.com/office/drawing/2014/main" id="{BA826CCE-6D2D-8753-D663-CDC58F041474}"/>
              </a:ext>
            </a:extLst>
          </p:cNvPr>
          <p:cNvSpPr txBox="1">
            <a:spLocks/>
          </p:cNvSpPr>
          <p:nvPr/>
        </p:nvSpPr>
        <p:spPr>
          <a:xfrm>
            <a:off x="228604" y="1330704"/>
            <a:ext cx="5308595" cy="778060"/>
          </a:xfrm>
        </p:spPr>
        <p:txBody>
          <a:bodyPr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b="1" dirty="0"/>
              <a:t>AKCE S PŘÍMOU VAZBOU NA ZC </a:t>
            </a:r>
          </a:p>
          <a:p>
            <a:pPr algn="ctr"/>
            <a:r>
              <a:rPr lang="cs-CZ" sz="1600" b="1" dirty="0"/>
              <a:t>(dárek na rozhovor se specialistou)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760A382-927F-AB08-ED7E-0780F99162BA}"/>
              </a:ext>
            </a:extLst>
          </p:cNvPr>
          <p:cNvSpPr/>
          <p:nvPr/>
        </p:nvSpPr>
        <p:spPr>
          <a:xfrm>
            <a:off x="406403" y="2030362"/>
            <a:ext cx="6185887" cy="1815882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cs-CZ" sz="1600" dirty="0">
                <a:solidFill>
                  <a:prstClr val="black"/>
                </a:solidFill>
              </a:rPr>
              <a:t>Rozhovory </a:t>
            </a:r>
            <a:r>
              <a:rPr lang="cs-CZ" sz="1600" b="1" dirty="0">
                <a:solidFill>
                  <a:srgbClr val="7030A0"/>
                </a:solidFill>
              </a:rPr>
              <a:t>promotérů na ulici </a:t>
            </a:r>
            <a:r>
              <a:rPr lang="cs-CZ" sz="1600" dirty="0">
                <a:solidFill>
                  <a:prstClr val="black"/>
                </a:solidFill>
              </a:rPr>
              <a:t>s osloveným musí být: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</a:rPr>
              <a:t>pozitivní a motivující (nabídka)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</a:rPr>
              <a:t>call to action (představit hodnotný dárek za rozhovor se specialistou na ZC– dnes / zítra)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</a:rPr>
              <a:t>rozhovor cca 1,5 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prstClr val="black"/>
                </a:solidFill>
              </a:rPr>
              <a:t>cílem je oslovit co nejvíce potenciálních zákazníků </a:t>
            </a:r>
          </a:p>
          <a:p>
            <a:r>
              <a:rPr lang="cs-CZ" sz="1600" dirty="0">
                <a:solidFill>
                  <a:prstClr val="black"/>
                </a:solidFill>
              </a:rPr>
              <a:t>      a motivovat je k okamžité návštěvě pobočky + předat leták a voucher</a:t>
            </a:r>
            <a:endParaRPr lang="cs-CZ" sz="1600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75376D78-840A-B9BC-B66A-D9D00722DFB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275" y="230188"/>
            <a:ext cx="2566316" cy="606216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87FA41B0-41D4-CD96-E275-366B7857E93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78607" y="5895349"/>
            <a:ext cx="1757176" cy="843907"/>
          </a:xfrm>
          <a:prstGeom prst="rect">
            <a:avLst/>
          </a:prstGeom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80249D77-51F9-9177-1082-0851A9FBAB7B}"/>
              </a:ext>
            </a:extLst>
          </p:cNvPr>
          <p:cNvSpPr txBox="1">
            <a:spLocks/>
          </p:cNvSpPr>
          <p:nvPr/>
        </p:nvSpPr>
        <p:spPr>
          <a:xfrm>
            <a:off x="571500" y="452501"/>
            <a:ext cx="10515600" cy="39328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TYPY ROZHOVORŮ – DLE TYPU AKCE A ROLE</a:t>
            </a:r>
          </a:p>
        </p:txBody>
      </p:sp>
    </p:spTree>
    <p:extLst>
      <p:ext uri="{BB962C8B-B14F-4D97-AF65-F5344CB8AC3E}">
        <p14:creationId xmlns:p14="http://schemas.microsoft.com/office/powerpoint/2010/main" val="168116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16" descr="Obsah obrázku oblečení, osoba, boty, venku&#10;&#10;Popis byl vytvořen automaticky">
            <a:extLst>
              <a:ext uri="{FF2B5EF4-FFF2-40B4-BE49-F238E27FC236}">
                <a16:creationId xmlns:a16="http://schemas.microsoft.com/office/drawing/2014/main" id="{A61ADDCE-23C4-032A-0671-1F0A6B7F690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60425" y="864444"/>
            <a:ext cx="3867335" cy="2767261"/>
          </a:xfrm>
          <a:prstGeom prst="rect">
            <a:avLst/>
          </a:prstGeom>
        </p:spPr>
      </p:pic>
      <p:sp>
        <p:nvSpPr>
          <p:cNvPr id="7" name="Obdélníkový bublinový popisek 6">
            <a:extLst>
              <a:ext uri="{FF2B5EF4-FFF2-40B4-BE49-F238E27FC236}">
                <a16:creationId xmlns:a16="http://schemas.microsoft.com/office/drawing/2014/main" id="{0FA64F26-A006-CF73-F2A4-D85AB2F46E57}"/>
              </a:ext>
            </a:extLst>
          </p:cNvPr>
          <p:cNvSpPr/>
          <p:nvPr/>
        </p:nvSpPr>
        <p:spPr>
          <a:xfrm>
            <a:off x="231227" y="3400273"/>
            <a:ext cx="1177159" cy="1165733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Dobrý den, mohu nabídnout  dáreček a představit Vám úžasnou nabídku od innogy? </a:t>
            </a:r>
          </a:p>
        </p:txBody>
      </p:sp>
      <p:sp>
        <p:nvSpPr>
          <p:cNvPr id="8" name="Obdélníkový bublinový popisek 7">
            <a:extLst>
              <a:ext uri="{FF2B5EF4-FFF2-40B4-BE49-F238E27FC236}">
                <a16:creationId xmlns:a16="http://schemas.microsoft.com/office/drawing/2014/main" id="{59940029-661F-1D75-77ED-03E460D12E33}"/>
              </a:ext>
            </a:extLst>
          </p:cNvPr>
          <p:cNvSpPr/>
          <p:nvPr/>
        </p:nvSpPr>
        <p:spPr>
          <a:xfrm>
            <a:off x="1588372" y="2689993"/>
            <a:ext cx="2140149" cy="1165733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Víte, že u innogy můžete získat odměnu až 8 tis Kč? 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Nebo dokonce téměř  11 000 Kč!</a:t>
            </a:r>
            <a:endParaRPr lang="cs-CZ" sz="1100" dirty="0"/>
          </a:p>
        </p:txBody>
      </p:sp>
      <p:sp>
        <p:nvSpPr>
          <p:cNvPr id="9" name="Obdélníkový bublinový popisek 8">
            <a:extLst>
              <a:ext uri="{FF2B5EF4-FFF2-40B4-BE49-F238E27FC236}">
                <a16:creationId xmlns:a16="http://schemas.microsoft.com/office/drawing/2014/main" id="{D1E0A893-3694-24C9-63A6-E0949EBA6A51}"/>
              </a:ext>
            </a:extLst>
          </p:cNvPr>
          <p:cNvSpPr/>
          <p:nvPr/>
        </p:nvSpPr>
        <p:spPr>
          <a:xfrm>
            <a:off x="1653734" y="4361320"/>
            <a:ext cx="2003192" cy="2219362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Víte, že u innogy  můžete získat odměnu až 8000 Kč a nízké ceny energií! </a:t>
            </a:r>
            <a:br>
              <a:rPr lang="cs-CZ" sz="1100" dirty="0"/>
            </a:br>
            <a:r>
              <a:rPr lang="cs-CZ" sz="1100" dirty="0"/>
              <a:t>Platí pro nové i stávající zákazníky. Pokud máte Vy nebo někdo z příbuzných odběrné místo u jiného dodavatele, stačí převést k innogy a tuto skvělou nabídku využít. Uvažujte nad tím.  A od 1.10., 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pokud si smlouvu zafixujete na 3 roky, může </a:t>
            </a:r>
            <a:r>
              <a:rPr lang="cs-CZ" sz="1100" dirty="0" err="1">
                <a:solidFill>
                  <a:schemeClr val="tx1"/>
                </a:solidFill>
                <a:highlight>
                  <a:srgbClr val="FFFF00"/>
                </a:highlight>
              </a:rPr>
              <a:t>te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 získat </a:t>
            </a:r>
            <a:r>
              <a:rPr lang="cs-CZ" sz="1100" dirty="0" err="1">
                <a:solidFill>
                  <a:schemeClr val="tx1"/>
                </a:solidFill>
                <a:highlight>
                  <a:srgbClr val="FFFF00"/>
                </a:highlight>
              </a:rPr>
              <a:t>těměř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 11 000 kč </a:t>
            </a:r>
            <a:endParaRPr lang="cs-CZ" sz="1100" dirty="0">
              <a:highlight>
                <a:srgbClr val="FFFF00"/>
              </a:highlight>
            </a:endParaRPr>
          </a:p>
        </p:txBody>
      </p:sp>
      <p:sp>
        <p:nvSpPr>
          <p:cNvPr id="10" name="Obdélníkový bublinový popisek 9">
            <a:extLst>
              <a:ext uri="{FF2B5EF4-FFF2-40B4-BE49-F238E27FC236}">
                <a16:creationId xmlns:a16="http://schemas.microsoft.com/office/drawing/2014/main" id="{E6D337F2-646E-9282-06AE-C93D19394125}"/>
              </a:ext>
            </a:extLst>
          </p:cNvPr>
          <p:cNvSpPr/>
          <p:nvPr/>
        </p:nvSpPr>
        <p:spPr>
          <a:xfrm>
            <a:off x="3891266" y="3182725"/>
            <a:ext cx="1742119" cy="897960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Vážně! Zastavte se na ZC, které najdete ve městě xy  a naši specialisté Vám sdělí další detaily. Nebo volejte infolinku innogy.</a:t>
            </a:r>
          </a:p>
        </p:txBody>
      </p:sp>
      <p:sp>
        <p:nvSpPr>
          <p:cNvPr id="12" name="Obdélníkový bublinový popisek 11">
            <a:extLst>
              <a:ext uri="{FF2B5EF4-FFF2-40B4-BE49-F238E27FC236}">
                <a16:creationId xmlns:a16="http://schemas.microsoft.com/office/drawing/2014/main" id="{B9C78E5F-D685-8271-14AB-DC0AE73F2162}"/>
              </a:ext>
            </a:extLst>
          </p:cNvPr>
          <p:cNvSpPr/>
          <p:nvPr/>
        </p:nvSpPr>
        <p:spPr>
          <a:xfrm>
            <a:off x="3899197" y="4344161"/>
            <a:ext cx="1786776" cy="897960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Super. Na ZC se dozvíte veškeré podrobnosti a se vším Vám poradí. Nebo můžete zavolat infolinku innogy.</a:t>
            </a:r>
          </a:p>
        </p:txBody>
      </p:sp>
      <p:sp>
        <p:nvSpPr>
          <p:cNvPr id="13" name="Obdélníkový bublinový popisek 12">
            <a:extLst>
              <a:ext uri="{FF2B5EF4-FFF2-40B4-BE49-F238E27FC236}">
                <a16:creationId xmlns:a16="http://schemas.microsoft.com/office/drawing/2014/main" id="{540B178E-6CB6-EBE4-A235-5E4395CCD841}"/>
              </a:ext>
            </a:extLst>
          </p:cNvPr>
          <p:cNvSpPr/>
          <p:nvPr/>
        </p:nvSpPr>
        <p:spPr>
          <a:xfrm>
            <a:off x="6137400" y="3732154"/>
            <a:ext cx="1626468" cy="964765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Vezměte si tento letáček, kde najdete základní informace včetně veškerých kontaktů.</a:t>
            </a:r>
          </a:p>
        </p:txBody>
      </p:sp>
      <p:sp>
        <p:nvSpPr>
          <p:cNvPr id="14" name="Obdélníkový bublinový popisek 13">
            <a:extLst>
              <a:ext uri="{FF2B5EF4-FFF2-40B4-BE49-F238E27FC236}">
                <a16:creationId xmlns:a16="http://schemas.microsoft.com/office/drawing/2014/main" id="{772C3A23-CCC8-375D-51AE-C2C4FABD40B8}"/>
              </a:ext>
            </a:extLst>
          </p:cNvPr>
          <p:cNvSpPr/>
          <p:nvPr/>
        </p:nvSpPr>
        <p:spPr>
          <a:xfrm>
            <a:off x="8348034" y="3778817"/>
            <a:ext cx="1116725" cy="964764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Děkujeme a přeji krásný den!</a:t>
            </a:r>
          </a:p>
        </p:txBody>
      </p:sp>
      <p:sp>
        <p:nvSpPr>
          <p:cNvPr id="25" name="Obdélníkový bublinový popisek 24">
            <a:extLst>
              <a:ext uri="{FF2B5EF4-FFF2-40B4-BE49-F238E27FC236}">
                <a16:creationId xmlns:a16="http://schemas.microsoft.com/office/drawing/2014/main" id="{526D9931-7151-104F-FFA8-7FB923548040}"/>
              </a:ext>
            </a:extLst>
          </p:cNvPr>
          <p:cNvSpPr/>
          <p:nvPr/>
        </p:nvSpPr>
        <p:spPr>
          <a:xfrm>
            <a:off x="1605539" y="1504903"/>
            <a:ext cx="2054772" cy="922614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Víte, že u innogy můžete získat odměnu až 8tis Kč? 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Nebo dokonce téměř  11 000 Kč!</a:t>
            </a:r>
          </a:p>
        </p:txBody>
      </p:sp>
      <p:sp>
        <p:nvSpPr>
          <p:cNvPr id="26" name="Obdélníkový bublinový popisek 25">
            <a:extLst>
              <a:ext uri="{FF2B5EF4-FFF2-40B4-BE49-F238E27FC236}">
                <a16:creationId xmlns:a16="http://schemas.microsoft.com/office/drawing/2014/main" id="{F9C10F74-F881-C816-14F4-994998C1DCC0}"/>
              </a:ext>
            </a:extLst>
          </p:cNvPr>
          <p:cNvSpPr/>
          <p:nvPr/>
        </p:nvSpPr>
        <p:spPr>
          <a:xfrm>
            <a:off x="4393380" y="1529557"/>
            <a:ext cx="1742118" cy="897960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Vezměte si alespoň tento letáček a uvažujte nad tím. Děkuji a hezký den!</a:t>
            </a:r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4BD2A152-3476-037D-1F74-F71C8AA8C177}"/>
              </a:ext>
            </a:extLst>
          </p:cNvPr>
          <p:cNvSpPr txBox="1"/>
          <p:nvPr/>
        </p:nvSpPr>
        <p:spPr>
          <a:xfrm rot="18426543">
            <a:off x="546203" y="2399442"/>
            <a:ext cx="639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NE</a:t>
            </a:r>
          </a:p>
        </p:txBody>
      </p: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FDE43986-F9B7-8FAD-9B51-4FF128D2A894}"/>
              </a:ext>
            </a:extLst>
          </p:cNvPr>
          <p:cNvSpPr txBox="1"/>
          <p:nvPr/>
        </p:nvSpPr>
        <p:spPr>
          <a:xfrm rot="1664747">
            <a:off x="682304" y="4912493"/>
            <a:ext cx="672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ANO</a:t>
            </a:r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40EF28EE-4298-A3BA-5172-1F9F73DB85CC}"/>
              </a:ext>
            </a:extLst>
          </p:cNvPr>
          <p:cNvSpPr txBox="1"/>
          <p:nvPr/>
        </p:nvSpPr>
        <p:spPr>
          <a:xfrm rot="19920590">
            <a:off x="560282" y="2807141"/>
            <a:ext cx="1287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NEUTRAL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6BEDBD2-688F-AFB9-EE7D-E83880614DB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275" y="230188"/>
            <a:ext cx="2566316" cy="606216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6" name="Zástupný obsah 6">
            <a:extLst>
              <a:ext uri="{FF2B5EF4-FFF2-40B4-BE49-F238E27FC236}">
                <a16:creationId xmlns:a16="http://schemas.microsoft.com/office/drawing/2014/main" id="{FC5BE89F-8FD3-64FA-EBDE-C228948EF911}"/>
              </a:ext>
            </a:extLst>
          </p:cNvPr>
          <p:cNvSpPr txBox="1">
            <a:spLocks/>
          </p:cNvSpPr>
          <p:nvPr/>
        </p:nvSpPr>
        <p:spPr>
          <a:xfrm>
            <a:off x="3964111" y="524524"/>
            <a:ext cx="4216400" cy="369332"/>
          </a:xfrm>
        </p:spPr>
        <p:txBody>
          <a:bodyPr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b="1" dirty="0"/>
              <a:t>AKCE BEZ PŘÍMÉ VAZBY NA ZC</a:t>
            </a: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CDBB2669-9099-5A4D-0055-A065BAA08ED7}"/>
              </a:ext>
            </a:extLst>
          </p:cNvPr>
          <p:cNvSpPr txBox="1"/>
          <p:nvPr/>
        </p:nvSpPr>
        <p:spPr>
          <a:xfrm>
            <a:off x="4715868" y="7356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solidFill>
                  <a:srgbClr val="7030A0"/>
                </a:solidFill>
              </a:rPr>
              <a:t>promotér na ulici </a:t>
            </a:r>
            <a:endParaRPr lang="cs-CZ" dirty="0"/>
          </a:p>
        </p:txBody>
      </p:sp>
      <p:cxnSp>
        <p:nvCxnSpPr>
          <p:cNvPr id="28" name="Přímá spojovací šipka 30">
            <a:extLst>
              <a:ext uri="{FF2B5EF4-FFF2-40B4-BE49-F238E27FC236}">
                <a16:creationId xmlns:a16="http://schemas.microsoft.com/office/drawing/2014/main" id="{B1465B8F-2E89-82CF-4C1C-2E7C5E849CDB}"/>
              </a:ext>
            </a:extLst>
          </p:cNvPr>
          <p:cNvCxnSpPr>
            <a:cxnSpLocks/>
          </p:cNvCxnSpPr>
          <p:nvPr/>
        </p:nvCxnSpPr>
        <p:spPr>
          <a:xfrm flipV="1">
            <a:off x="475500" y="1821600"/>
            <a:ext cx="1086270" cy="15786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Přímá spojovací šipka 30">
            <a:extLst>
              <a:ext uri="{FF2B5EF4-FFF2-40B4-BE49-F238E27FC236}">
                <a16:creationId xmlns:a16="http://schemas.microsoft.com/office/drawing/2014/main" id="{A49C28ED-33B1-89AF-25EE-30DDA090B892}"/>
              </a:ext>
            </a:extLst>
          </p:cNvPr>
          <p:cNvCxnSpPr>
            <a:cxnSpLocks/>
          </p:cNvCxnSpPr>
          <p:nvPr/>
        </p:nvCxnSpPr>
        <p:spPr>
          <a:xfrm flipV="1">
            <a:off x="684611" y="3014388"/>
            <a:ext cx="903761" cy="422141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9" name="Přímá spojovací šipka 30">
            <a:extLst>
              <a:ext uri="{FF2B5EF4-FFF2-40B4-BE49-F238E27FC236}">
                <a16:creationId xmlns:a16="http://schemas.microsoft.com/office/drawing/2014/main" id="{C281B517-E6EA-31B3-CBB2-14FA7D02666E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722795" y="4630036"/>
            <a:ext cx="930939" cy="840965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Přímá spojovací šipka 30">
            <a:extLst>
              <a:ext uri="{FF2B5EF4-FFF2-40B4-BE49-F238E27FC236}">
                <a16:creationId xmlns:a16="http://schemas.microsoft.com/office/drawing/2014/main" id="{A751040A-2B25-9219-0280-F71677017234}"/>
              </a:ext>
            </a:extLst>
          </p:cNvPr>
          <p:cNvCxnSpPr>
            <a:cxnSpLocks/>
          </p:cNvCxnSpPr>
          <p:nvPr/>
        </p:nvCxnSpPr>
        <p:spPr>
          <a:xfrm flipV="1">
            <a:off x="3656926" y="5353097"/>
            <a:ext cx="622600" cy="115518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Přímá spojovací šipka 30">
            <a:extLst>
              <a:ext uri="{FF2B5EF4-FFF2-40B4-BE49-F238E27FC236}">
                <a16:creationId xmlns:a16="http://schemas.microsoft.com/office/drawing/2014/main" id="{39F59C66-CDA0-4B12-68A5-555FD9F2C45B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3728521" y="3020882"/>
            <a:ext cx="1033805" cy="16184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Přímá spojovací šipka 30">
            <a:extLst>
              <a:ext uri="{FF2B5EF4-FFF2-40B4-BE49-F238E27FC236}">
                <a16:creationId xmlns:a16="http://schemas.microsoft.com/office/drawing/2014/main" id="{E716D5CE-8A8B-62B8-6078-104A357A1CFA}"/>
              </a:ext>
            </a:extLst>
          </p:cNvPr>
          <p:cNvCxnSpPr>
            <a:cxnSpLocks/>
            <a:endCxn id="26" idx="1"/>
          </p:cNvCxnSpPr>
          <p:nvPr/>
        </p:nvCxnSpPr>
        <p:spPr>
          <a:xfrm flipV="1">
            <a:off x="3691128" y="1978537"/>
            <a:ext cx="702252" cy="11995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Přímá spojovací šipka 30">
            <a:extLst>
              <a:ext uri="{FF2B5EF4-FFF2-40B4-BE49-F238E27FC236}">
                <a16:creationId xmlns:a16="http://schemas.microsoft.com/office/drawing/2014/main" id="{AF674AD5-4AAF-B56E-2C24-93278BC91F2A}"/>
              </a:ext>
            </a:extLst>
          </p:cNvPr>
          <p:cNvCxnSpPr>
            <a:cxnSpLocks/>
          </p:cNvCxnSpPr>
          <p:nvPr/>
        </p:nvCxnSpPr>
        <p:spPr>
          <a:xfrm>
            <a:off x="5356100" y="4206601"/>
            <a:ext cx="739900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Přímá spojovací šipka 30">
            <a:extLst>
              <a:ext uri="{FF2B5EF4-FFF2-40B4-BE49-F238E27FC236}">
                <a16:creationId xmlns:a16="http://schemas.microsoft.com/office/drawing/2014/main" id="{5B132BA1-0704-0325-C0F8-6032C3804EDF}"/>
              </a:ext>
            </a:extLst>
          </p:cNvPr>
          <p:cNvCxnSpPr>
            <a:cxnSpLocks/>
          </p:cNvCxnSpPr>
          <p:nvPr/>
        </p:nvCxnSpPr>
        <p:spPr>
          <a:xfrm>
            <a:off x="7816920" y="4241018"/>
            <a:ext cx="478062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2" name="Obrázek 1">
            <a:extLst>
              <a:ext uri="{FF2B5EF4-FFF2-40B4-BE49-F238E27FC236}">
                <a16:creationId xmlns:a16="http://schemas.microsoft.com/office/drawing/2014/main" id="{519FE25C-7A34-38C0-545D-C53D984563B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275" y="230188"/>
            <a:ext cx="2566316" cy="606216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D6513B12-D98D-315D-3420-D2AE0159768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78607" y="5895349"/>
            <a:ext cx="1757176" cy="843907"/>
          </a:xfrm>
          <a:prstGeom prst="rect">
            <a:avLst/>
          </a:prstGeom>
        </p:spPr>
      </p:pic>
      <p:sp>
        <p:nvSpPr>
          <p:cNvPr id="11" name="Nadpis 1">
            <a:extLst>
              <a:ext uri="{FF2B5EF4-FFF2-40B4-BE49-F238E27FC236}">
                <a16:creationId xmlns:a16="http://schemas.microsoft.com/office/drawing/2014/main" id="{C1A0CB51-F7B8-E73E-27BC-08D8B9AD42BE}"/>
              </a:ext>
            </a:extLst>
          </p:cNvPr>
          <p:cNvSpPr txBox="1">
            <a:spLocks/>
          </p:cNvSpPr>
          <p:nvPr/>
        </p:nvSpPr>
        <p:spPr>
          <a:xfrm>
            <a:off x="231227" y="524524"/>
            <a:ext cx="10515600" cy="39328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V1: MODELOVÝ ROZHOVOR</a:t>
            </a:r>
          </a:p>
        </p:txBody>
      </p:sp>
    </p:spTree>
    <p:extLst>
      <p:ext uri="{BB962C8B-B14F-4D97-AF65-F5344CB8AC3E}">
        <p14:creationId xmlns:p14="http://schemas.microsoft.com/office/powerpoint/2010/main" val="122006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Obsah obrázku oblečení, venku, osoba, boty&#10;&#10;Popis byl vytvořen automaticky">
            <a:extLst>
              <a:ext uri="{FF2B5EF4-FFF2-40B4-BE49-F238E27FC236}">
                <a16:creationId xmlns:a16="http://schemas.microsoft.com/office/drawing/2014/main" id="{B5F9D014-1DB4-10B9-0599-25B61576067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20844" y="983770"/>
            <a:ext cx="3915432" cy="2612327"/>
          </a:xfrm>
          <a:prstGeom prst="rect">
            <a:avLst/>
          </a:prstGeom>
        </p:spPr>
      </p:pic>
      <p:sp>
        <p:nvSpPr>
          <p:cNvPr id="7" name="Obdélníkový bublinový popisek 6">
            <a:extLst>
              <a:ext uri="{FF2B5EF4-FFF2-40B4-BE49-F238E27FC236}">
                <a16:creationId xmlns:a16="http://schemas.microsoft.com/office/drawing/2014/main" id="{0FA64F26-A006-CF73-F2A4-D85AB2F46E57}"/>
              </a:ext>
            </a:extLst>
          </p:cNvPr>
          <p:cNvSpPr/>
          <p:nvPr/>
        </p:nvSpPr>
        <p:spPr>
          <a:xfrm>
            <a:off x="111909" y="3110227"/>
            <a:ext cx="1293695" cy="1461796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Dobrý den, mohu Vám sdělit jak získáte tento dárek v hodnotě 150 Kč (ukázat) a  představit úžasnou nabídku od innogy? </a:t>
            </a:r>
          </a:p>
          <a:p>
            <a:pPr algn="ctr"/>
            <a:r>
              <a:rPr lang="cs-CZ" sz="1100" dirty="0"/>
              <a:t> </a:t>
            </a:r>
          </a:p>
        </p:txBody>
      </p:sp>
      <p:sp>
        <p:nvSpPr>
          <p:cNvPr id="8" name="Obdélníkový bublinový popisek 7">
            <a:extLst>
              <a:ext uri="{FF2B5EF4-FFF2-40B4-BE49-F238E27FC236}">
                <a16:creationId xmlns:a16="http://schemas.microsoft.com/office/drawing/2014/main" id="{59940029-661F-1D75-77ED-03E460D12E33}"/>
              </a:ext>
            </a:extLst>
          </p:cNvPr>
          <p:cNvSpPr/>
          <p:nvPr/>
        </p:nvSpPr>
        <p:spPr>
          <a:xfrm>
            <a:off x="1572167" y="2399071"/>
            <a:ext cx="2140149" cy="1437803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Máme pro Vás voucher na sladkou odměnu zcela zdarma, dostanete ji dnes (případně zítra) na ZC jen za rozhovor se specialistou innogy.   A víte, že u innogy můžete získat FINANČNÍ odměnu až 8 tis Kč 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a s tříletou fixací téměř 11 000 Kč.</a:t>
            </a:r>
          </a:p>
        </p:txBody>
      </p:sp>
      <p:sp>
        <p:nvSpPr>
          <p:cNvPr id="9" name="Obdélníkový bublinový popisek 8">
            <a:extLst>
              <a:ext uri="{FF2B5EF4-FFF2-40B4-BE49-F238E27FC236}">
                <a16:creationId xmlns:a16="http://schemas.microsoft.com/office/drawing/2014/main" id="{D1E0A893-3694-24C9-63A6-E0949EBA6A51}"/>
              </a:ext>
            </a:extLst>
          </p:cNvPr>
          <p:cNvSpPr/>
          <p:nvPr/>
        </p:nvSpPr>
        <p:spPr>
          <a:xfrm>
            <a:off x="1468473" y="4070399"/>
            <a:ext cx="2207151" cy="2298972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Máme pro Vás voucher na sladkou odměnu , kterou dostanete dnes (případně zítra) na ZC jen za rozhovor se specialistou innogy. </a:t>
            </a:r>
          </a:p>
          <a:p>
            <a:pPr algn="ctr"/>
            <a:r>
              <a:rPr lang="cs-CZ" sz="1100" dirty="0"/>
              <a:t>A víte, že u innogy  můžete získat odměnu až 8 000 Kč 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a s tříletou fixací téměř 11 000 Kč. </a:t>
            </a:r>
            <a:r>
              <a:rPr lang="cs-CZ" sz="1100" dirty="0"/>
              <a:t>Platí pro nové i stávající zákazníky. Pokud máte Vy nebo někdo z příbuzných odběrné místo u jiného dodavatele, stačí převést k innogy a tuto skvělou nabídku využít. </a:t>
            </a:r>
          </a:p>
        </p:txBody>
      </p:sp>
      <p:sp>
        <p:nvSpPr>
          <p:cNvPr id="10" name="Obdélníkový bublinový popisek 9">
            <a:extLst>
              <a:ext uri="{FF2B5EF4-FFF2-40B4-BE49-F238E27FC236}">
                <a16:creationId xmlns:a16="http://schemas.microsoft.com/office/drawing/2014/main" id="{E6D337F2-646E-9282-06AE-C93D19394125}"/>
              </a:ext>
            </a:extLst>
          </p:cNvPr>
          <p:cNvSpPr/>
          <p:nvPr/>
        </p:nvSpPr>
        <p:spPr>
          <a:xfrm>
            <a:off x="4048676" y="2898128"/>
            <a:ext cx="1671832" cy="898090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Vážně! Zastavte se na ZC, které najdete ….., vyzvedněte si odměnu  a naši specialisté Vám sdělí další detaily.</a:t>
            </a:r>
          </a:p>
        </p:txBody>
      </p:sp>
      <p:sp>
        <p:nvSpPr>
          <p:cNvPr id="12" name="Obdélníkový bublinový popisek 11">
            <a:extLst>
              <a:ext uri="{FF2B5EF4-FFF2-40B4-BE49-F238E27FC236}">
                <a16:creationId xmlns:a16="http://schemas.microsoft.com/office/drawing/2014/main" id="{B9C78E5F-D685-8271-14AB-DC0AE73F2162}"/>
              </a:ext>
            </a:extLst>
          </p:cNvPr>
          <p:cNvSpPr/>
          <p:nvPr/>
        </p:nvSpPr>
        <p:spPr>
          <a:xfrm>
            <a:off x="4038165" y="4087342"/>
            <a:ext cx="1706631" cy="1253447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Super. Na pobočce se dozvíte veškeré podrobnosti, se vším Vám poradí. A naše kolegyně Vám po rozhovoru se specialistou vydá Váš dárek.</a:t>
            </a:r>
          </a:p>
        </p:txBody>
      </p:sp>
      <p:sp>
        <p:nvSpPr>
          <p:cNvPr id="13" name="Obdélníkový bublinový popisek 12">
            <a:extLst>
              <a:ext uri="{FF2B5EF4-FFF2-40B4-BE49-F238E27FC236}">
                <a16:creationId xmlns:a16="http://schemas.microsoft.com/office/drawing/2014/main" id="{540B178E-6CB6-EBE4-A235-5E4395CCD841}"/>
              </a:ext>
            </a:extLst>
          </p:cNvPr>
          <p:cNvSpPr/>
          <p:nvPr/>
        </p:nvSpPr>
        <p:spPr>
          <a:xfrm>
            <a:off x="6022879" y="3347173"/>
            <a:ext cx="1626468" cy="964765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Vezměte si tento letáček, kde najdete základní informace vč. umístění ZC. A hlavně voucher na Vaši sladkou odměnu.</a:t>
            </a:r>
          </a:p>
        </p:txBody>
      </p:sp>
      <p:sp>
        <p:nvSpPr>
          <p:cNvPr id="14" name="Obdélníkový bublinový popisek 13">
            <a:extLst>
              <a:ext uri="{FF2B5EF4-FFF2-40B4-BE49-F238E27FC236}">
                <a16:creationId xmlns:a16="http://schemas.microsoft.com/office/drawing/2014/main" id="{772C3A23-CCC8-375D-51AE-C2C4FABD40B8}"/>
              </a:ext>
            </a:extLst>
          </p:cNvPr>
          <p:cNvSpPr/>
          <p:nvPr/>
        </p:nvSpPr>
        <p:spPr>
          <a:xfrm>
            <a:off x="8277550" y="3395272"/>
            <a:ext cx="1116725" cy="964764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Děkujeme a přeji krásný den!</a:t>
            </a:r>
          </a:p>
        </p:txBody>
      </p:sp>
      <p:sp>
        <p:nvSpPr>
          <p:cNvPr id="25" name="Obdélníkový bublinový popisek 24">
            <a:extLst>
              <a:ext uri="{FF2B5EF4-FFF2-40B4-BE49-F238E27FC236}">
                <a16:creationId xmlns:a16="http://schemas.microsoft.com/office/drawing/2014/main" id="{526D9931-7151-104F-FFA8-7FB923548040}"/>
              </a:ext>
            </a:extLst>
          </p:cNvPr>
          <p:cNvSpPr/>
          <p:nvPr/>
        </p:nvSpPr>
        <p:spPr>
          <a:xfrm>
            <a:off x="1589334" y="1007760"/>
            <a:ext cx="2054772" cy="1128836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Na ZC Innogy si můžete vyzvednout sladkou odměnu zdarma. A víte, že u innogy můžete získat odměnu </a:t>
            </a:r>
          </a:p>
          <a:p>
            <a:pPr algn="ctr"/>
            <a:r>
              <a:rPr lang="cs-CZ" sz="1100" dirty="0"/>
              <a:t>až 8tis Kč?</a:t>
            </a:r>
            <a:r>
              <a:rPr lang="cs-CZ" sz="1100" dirty="0">
                <a:solidFill>
                  <a:schemeClr val="tx1"/>
                </a:solidFill>
              </a:rPr>
              <a:t> 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A od 1.10. dokonce téměř 11 000 Kč.</a:t>
            </a:r>
            <a:endParaRPr lang="cs-CZ" sz="1100" dirty="0">
              <a:highlight>
                <a:srgbClr val="FFFF00"/>
              </a:highlight>
            </a:endParaRPr>
          </a:p>
        </p:txBody>
      </p:sp>
      <p:sp>
        <p:nvSpPr>
          <p:cNvPr id="26" name="Obdélníkový bublinový popisek 25">
            <a:extLst>
              <a:ext uri="{FF2B5EF4-FFF2-40B4-BE49-F238E27FC236}">
                <a16:creationId xmlns:a16="http://schemas.microsoft.com/office/drawing/2014/main" id="{F9C10F74-F881-C816-14F4-994998C1DCC0}"/>
              </a:ext>
            </a:extLst>
          </p:cNvPr>
          <p:cNvSpPr/>
          <p:nvPr/>
        </p:nvSpPr>
        <p:spPr>
          <a:xfrm>
            <a:off x="4377175" y="1105393"/>
            <a:ext cx="2235200" cy="1210591"/>
          </a:xfrm>
          <a:prstGeom prst="wedgeRect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/>
              <a:t>Vezměte si letáček a hlavně voucher na Vaši sladkou odměnu. Uvažujte i nad finanční nabídkou za přechod k innogy. Děkuji a hezký den! Pozor, sladkou odměnu získáte na ZC jen dnes (případně zítra).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6BEDBD2-688F-AFB9-EE7D-E83880614DB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275" y="230188"/>
            <a:ext cx="2566316" cy="606216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5" name="Zástupný obsah 6">
            <a:extLst>
              <a:ext uri="{FF2B5EF4-FFF2-40B4-BE49-F238E27FC236}">
                <a16:creationId xmlns:a16="http://schemas.microsoft.com/office/drawing/2014/main" id="{AB98D8EB-8E98-896B-F1EB-30B087FC9BE2}"/>
              </a:ext>
            </a:extLst>
          </p:cNvPr>
          <p:cNvSpPr txBox="1">
            <a:spLocks/>
          </p:cNvSpPr>
          <p:nvPr/>
        </p:nvSpPr>
        <p:spPr>
          <a:xfrm>
            <a:off x="3452365" y="296423"/>
            <a:ext cx="5308595" cy="778060"/>
          </a:xfrm>
        </p:spPr>
        <p:txBody>
          <a:bodyPr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b="1" dirty="0"/>
              <a:t>AKCE S PŘÍMOU VAZBOU NA ZC </a:t>
            </a:r>
            <a:br>
              <a:rPr lang="cs-CZ" sz="1600" b="1" dirty="0"/>
            </a:br>
            <a:r>
              <a:rPr lang="cs-CZ" sz="1600" b="1" dirty="0"/>
              <a:t>    (dárek za rozhovor se specialistou)</a:t>
            </a: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D3EE6DA1-038E-70C4-EE35-5AD82672C048}"/>
              </a:ext>
            </a:extLst>
          </p:cNvPr>
          <p:cNvSpPr txBox="1"/>
          <p:nvPr/>
        </p:nvSpPr>
        <p:spPr>
          <a:xfrm>
            <a:off x="4617552" y="79374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solidFill>
                  <a:srgbClr val="7030A0"/>
                </a:solidFill>
              </a:rPr>
              <a:t>promotér na ulici </a:t>
            </a:r>
            <a:endParaRPr lang="cs-CZ" dirty="0"/>
          </a:p>
        </p:txBody>
      </p: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BAA7675C-2391-E808-EFAF-BF8B653AE420}"/>
              </a:ext>
            </a:extLst>
          </p:cNvPr>
          <p:cNvSpPr txBox="1"/>
          <p:nvPr/>
        </p:nvSpPr>
        <p:spPr>
          <a:xfrm rot="18592860">
            <a:off x="510468" y="2038292"/>
            <a:ext cx="850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NE</a:t>
            </a:r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762C76D9-3F75-526D-C78F-A9CEBF918783}"/>
              </a:ext>
            </a:extLst>
          </p:cNvPr>
          <p:cNvSpPr txBox="1"/>
          <p:nvPr/>
        </p:nvSpPr>
        <p:spPr>
          <a:xfrm rot="1664747">
            <a:off x="629852" y="4849411"/>
            <a:ext cx="672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ANO</a:t>
            </a: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AEED637E-A09A-69D5-33FB-C07E1E910C6E}"/>
              </a:ext>
            </a:extLst>
          </p:cNvPr>
          <p:cNvSpPr txBox="1"/>
          <p:nvPr/>
        </p:nvSpPr>
        <p:spPr>
          <a:xfrm rot="19738572">
            <a:off x="587856" y="2439152"/>
            <a:ext cx="1287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NEUTRAL</a:t>
            </a:r>
          </a:p>
        </p:txBody>
      </p:sp>
      <p:cxnSp>
        <p:nvCxnSpPr>
          <p:cNvPr id="38" name="Přímá spojovací šipka 30">
            <a:extLst>
              <a:ext uri="{FF2B5EF4-FFF2-40B4-BE49-F238E27FC236}">
                <a16:creationId xmlns:a16="http://schemas.microsoft.com/office/drawing/2014/main" id="{0E56FED3-A47D-F98E-1D44-EEF28DCCB534}"/>
              </a:ext>
            </a:extLst>
          </p:cNvPr>
          <p:cNvCxnSpPr>
            <a:cxnSpLocks/>
          </p:cNvCxnSpPr>
          <p:nvPr/>
        </p:nvCxnSpPr>
        <p:spPr>
          <a:xfrm flipV="1">
            <a:off x="475281" y="1404974"/>
            <a:ext cx="1172738" cy="170525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9" name="Přímá spojovací šipka 30">
            <a:extLst>
              <a:ext uri="{FF2B5EF4-FFF2-40B4-BE49-F238E27FC236}">
                <a16:creationId xmlns:a16="http://schemas.microsoft.com/office/drawing/2014/main" id="{A8D0B830-7D23-F90B-0182-FBEA1C3E6BA4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758757" y="2604407"/>
            <a:ext cx="830577" cy="50582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0" name="Přímá spojovací šipka 30">
            <a:extLst>
              <a:ext uri="{FF2B5EF4-FFF2-40B4-BE49-F238E27FC236}">
                <a16:creationId xmlns:a16="http://schemas.microsoft.com/office/drawing/2014/main" id="{1FFB01CB-4CDA-E481-B4BA-61B63A7E1F8B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758757" y="4572023"/>
            <a:ext cx="709716" cy="647862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Přímá spojovací šipka 30">
            <a:extLst>
              <a:ext uri="{FF2B5EF4-FFF2-40B4-BE49-F238E27FC236}">
                <a16:creationId xmlns:a16="http://schemas.microsoft.com/office/drawing/2014/main" id="{4160DC68-EB49-015D-626D-BA4AF5301975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3744580" y="2637815"/>
            <a:ext cx="1140012" cy="26031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Přímá spojovací šipka 30">
            <a:extLst>
              <a:ext uri="{FF2B5EF4-FFF2-40B4-BE49-F238E27FC236}">
                <a16:creationId xmlns:a16="http://schemas.microsoft.com/office/drawing/2014/main" id="{91C1197A-A758-F5F6-9B73-476F7C4A2A88}"/>
              </a:ext>
            </a:extLst>
          </p:cNvPr>
          <p:cNvCxnSpPr>
            <a:cxnSpLocks/>
          </p:cNvCxnSpPr>
          <p:nvPr/>
        </p:nvCxnSpPr>
        <p:spPr>
          <a:xfrm flipV="1">
            <a:off x="3674923" y="1535189"/>
            <a:ext cx="702252" cy="11995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Přímá spojovací šipka 30">
            <a:extLst>
              <a:ext uri="{FF2B5EF4-FFF2-40B4-BE49-F238E27FC236}">
                <a16:creationId xmlns:a16="http://schemas.microsoft.com/office/drawing/2014/main" id="{60BB6651-E7A0-466E-5FC4-07052E72826E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3644106" y="5497470"/>
            <a:ext cx="891832" cy="134443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Přímá spojovací šipka 30">
            <a:extLst>
              <a:ext uri="{FF2B5EF4-FFF2-40B4-BE49-F238E27FC236}">
                <a16:creationId xmlns:a16="http://schemas.microsoft.com/office/drawing/2014/main" id="{13ABE2F9-0D30-B598-469C-9EE3B9FC4176}"/>
              </a:ext>
            </a:extLst>
          </p:cNvPr>
          <p:cNvCxnSpPr>
            <a:cxnSpLocks/>
          </p:cNvCxnSpPr>
          <p:nvPr/>
        </p:nvCxnSpPr>
        <p:spPr>
          <a:xfrm>
            <a:off x="5350558" y="3950096"/>
            <a:ext cx="739900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Přímá spojovací šipka 30">
            <a:extLst>
              <a:ext uri="{FF2B5EF4-FFF2-40B4-BE49-F238E27FC236}">
                <a16:creationId xmlns:a16="http://schemas.microsoft.com/office/drawing/2014/main" id="{E23EC2C8-D88B-30C3-3498-EB7B99F8D023}"/>
              </a:ext>
            </a:extLst>
          </p:cNvPr>
          <p:cNvCxnSpPr>
            <a:cxnSpLocks/>
          </p:cNvCxnSpPr>
          <p:nvPr/>
        </p:nvCxnSpPr>
        <p:spPr>
          <a:xfrm>
            <a:off x="7800715" y="3950097"/>
            <a:ext cx="478062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2" name="Obrázek 1">
            <a:extLst>
              <a:ext uri="{FF2B5EF4-FFF2-40B4-BE49-F238E27FC236}">
                <a16:creationId xmlns:a16="http://schemas.microsoft.com/office/drawing/2014/main" id="{EC238D0E-380A-F48E-14DF-9BF827F3B29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275" y="230188"/>
            <a:ext cx="2566316" cy="606216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72FA5215-3709-A41B-23CC-DFAFDD50E97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78607" y="5895349"/>
            <a:ext cx="1757176" cy="843907"/>
          </a:xfrm>
          <a:prstGeom prst="rect">
            <a:avLst/>
          </a:prstGeom>
        </p:spPr>
      </p:pic>
      <p:sp>
        <p:nvSpPr>
          <p:cNvPr id="11" name="Nadpis 1">
            <a:extLst>
              <a:ext uri="{FF2B5EF4-FFF2-40B4-BE49-F238E27FC236}">
                <a16:creationId xmlns:a16="http://schemas.microsoft.com/office/drawing/2014/main" id="{457D14A4-4CC1-3962-C02A-5B2760C9B8C1}"/>
              </a:ext>
            </a:extLst>
          </p:cNvPr>
          <p:cNvSpPr txBox="1">
            <a:spLocks/>
          </p:cNvSpPr>
          <p:nvPr/>
        </p:nvSpPr>
        <p:spPr>
          <a:xfrm>
            <a:off x="129793" y="524758"/>
            <a:ext cx="10515600" cy="39328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V2: MODELOVÝ ROZHOVOR</a:t>
            </a:r>
          </a:p>
        </p:txBody>
      </p:sp>
    </p:spTree>
    <p:extLst>
      <p:ext uri="{BB962C8B-B14F-4D97-AF65-F5344CB8AC3E}">
        <p14:creationId xmlns:p14="http://schemas.microsoft.com/office/powerpoint/2010/main" val="1732867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Přímá spojovací šipka 99">
            <a:extLst>
              <a:ext uri="{FF2B5EF4-FFF2-40B4-BE49-F238E27FC236}">
                <a16:creationId xmlns:a16="http://schemas.microsoft.com/office/drawing/2014/main" id="{72E2F041-8FBF-518A-6AFC-A9DD405529F9}"/>
              </a:ext>
            </a:extLst>
          </p:cNvPr>
          <p:cNvCxnSpPr>
            <a:cxnSpLocks/>
          </p:cNvCxnSpPr>
          <p:nvPr/>
        </p:nvCxnSpPr>
        <p:spPr>
          <a:xfrm>
            <a:off x="7401739" y="2468661"/>
            <a:ext cx="0" cy="765369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Obrázek 16">
            <a:extLst>
              <a:ext uri="{FF2B5EF4-FFF2-40B4-BE49-F238E27FC236}">
                <a16:creationId xmlns:a16="http://schemas.microsoft.com/office/drawing/2014/main" id="{51AA7F8E-56C8-A338-2516-489876CB7F2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21228" y="1133501"/>
            <a:ext cx="2471934" cy="1961349"/>
          </a:xfrm>
          <a:prstGeom prst="rect">
            <a:avLst/>
          </a:prstGeom>
          <a:effectLst>
            <a:softEdge rad="0"/>
          </a:effectLst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16BEDBD2-688F-AFB9-EE7D-E83880614DB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275" y="230188"/>
            <a:ext cx="2566316" cy="606216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5" name="Zástupný obsah 6">
            <a:extLst>
              <a:ext uri="{FF2B5EF4-FFF2-40B4-BE49-F238E27FC236}">
                <a16:creationId xmlns:a16="http://schemas.microsoft.com/office/drawing/2014/main" id="{AB98D8EB-8E98-896B-F1EB-30B087FC9BE2}"/>
              </a:ext>
            </a:extLst>
          </p:cNvPr>
          <p:cNvSpPr txBox="1">
            <a:spLocks/>
          </p:cNvSpPr>
          <p:nvPr/>
        </p:nvSpPr>
        <p:spPr>
          <a:xfrm>
            <a:off x="3120947" y="125051"/>
            <a:ext cx="5308595" cy="778060"/>
          </a:xfrm>
        </p:spPr>
        <p:txBody>
          <a:bodyPr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b="1" dirty="0"/>
              <a:t>V2: AKCE S PŘÍMOU VAZBOU NA ZC </a:t>
            </a:r>
          </a:p>
          <a:p>
            <a:pPr algn="ctr"/>
            <a:r>
              <a:rPr lang="cs-CZ" sz="1600" b="1" dirty="0"/>
              <a:t>(dárek na rozhovor se specialistou)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D04C14F4-2478-29C0-CFF5-F1F1D48936C6}"/>
              </a:ext>
            </a:extLst>
          </p:cNvPr>
          <p:cNvSpPr txBox="1"/>
          <p:nvPr/>
        </p:nvSpPr>
        <p:spPr>
          <a:xfrm>
            <a:off x="4628375" y="61055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solidFill>
                  <a:srgbClr val="FFC000"/>
                </a:solidFill>
              </a:rPr>
              <a:t>promotérka na ZC</a:t>
            </a:r>
            <a:r>
              <a:rPr lang="cs-CZ" sz="1800" dirty="0">
                <a:solidFill>
                  <a:prstClr val="black"/>
                </a:solidFill>
              </a:rPr>
              <a:t> </a:t>
            </a:r>
            <a:endParaRPr lang="cs-CZ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D2216079-3ED2-5391-7E15-988AA35BDF8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57700" y="4401781"/>
            <a:ext cx="2554385" cy="1358613"/>
          </a:xfrm>
          <a:prstGeom prst="rect">
            <a:avLst/>
          </a:prstGeom>
        </p:spPr>
      </p:pic>
      <p:cxnSp>
        <p:nvCxnSpPr>
          <p:cNvPr id="35" name="Přímá spojovací šipka 34">
            <a:extLst>
              <a:ext uri="{FF2B5EF4-FFF2-40B4-BE49-F238E27FC236}">
                <a16:creationId xmlns:a16="http://schemas.microsoft.com/office/drawing/2014/main" id="{53505138-5A4F-F961-3C10-7C588BF79171}"/>
              </a:ext>
            </a:extLst>
          </p:cNvPr>
          <p:cNvCxnSpPr>
            <a:cxnSpLocks/>
          </p:cNvCxnSpPr>
          <p:nvPr/>
        </p:nvCxnSpPr>
        <p:spPr>
          <a:xfrm>
            <a:off x="10671535" y="2911771"/>
            <a:ext cx="0" cy="680692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šipka 35">
            <a:extLst>
              <a:ext uri="{FF2B5EF4-FFF2-40B4-BE49-F238E27FC236}">
                <a16:creationId xmlns:a16="http://schemas.microsoft.com/office/drawing/2014/main" id="{06C3FA67-EA4B-4E46-BD9C-6B22604A73A4}"/>
              </a:ext>
            </a:extLst>
          </p:cNvPr>
          <p:cNvCxnSpPr>
            <a:cxnSpLocks/>
            <a:endCxn id="83" idx="0"/>
          </p:cNvCxnSpPr>
          <p:nvPr/>
        </p:nvCxnSpPr>
        <p:spPr>
          <a:xfrm flipH="1">
            <a:off x="4487627" y="1299956"/>
            <a:ext cx="11523" cy="979746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šipka 39">
            <a:extLst>
              <a:ext uri="{FF2B5EF4-FFF2-40B4-BE49-F238E27FC236}">
                <a16:creationId xmlns:a16="http://schemas.microsoft.com/office/drawing/2014/main" id="{B4A2E622-A0A0-32C3-7772-EDC0B94B74FF}"/>
              </a:ext>
            </a:extLst>
          </p:cNvPr>
          <p:cNvCxnSpPr>
            <a:cxnSpLocks/>
          </p:cNvCxnSpPr>
          <p:nvPr/>
        </p:nvCxnSpPr>
        <p:spPr>
          <a:xfrm flipH="1">
            <a:off x="2306340" y="2676428"/>
            <a:ext cx="2072849" cy="1183430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šipka 42">
            <a:extLst>
              <a:ext uri="{FF2B5EF4-FFF2-40B4-BE49-F238E27FC236}">
                <a16:creationId xmlns:a16="http://schemas.microsoft.com/office/drawing/2014/main" id="{3AE55578-5D51-B690-8DAF-F021F29EE237}"/>
              </a:ext>
            </a:extLst>
          </p:cNvPr>
          <p:cNvCxnSpPr>
            <a:cxnSpLocks/>
          </p:cNvCxnSpPr>
          <p:nvPr/>
        </p:nvCxnSpPr>
        <p:spPr>
          <a:xfrm>
            <a:off x="5673983" y="1326487"/>
            <a:ext cx="1522348" cy="900754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F3D47F67-B80D-931E-3A3E-82219221B8B2}"/>
              </a:ext>
            </a:extLst>
          </p:cNvPr>
          <p:cNvSpPr txBox="1"/>
          <p:nvPr/>
        </p:nvSpPr>
        <p:spPr>
          <a:xfrm>
            <a:off x="704454" y="4748816"/>
            <a:ext cx="1244934" cy="5770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900"/>
            </a:lvl1pPr>
          </a:lstStyle>
          <a:p>
            <a:pPr defTabSz="914363">
              <a:defRPr/>
            </a:pPr>
            <a:r>
              <a:rPr lang="cs-CZ" sz="1050" dirty="0">
                <a:solidFill>
                  <a:schemeClr val="accent1"/>
                </a:solidFill>
                <a:latin typeface="Calibri" panose="020F0502020204030204"/>
              </a:rPr>
              <a:t>Zákazník odchází od specialisty. Vrací se pro dárek. </a:t>
            </a:r>
          </a:p>
        </p:txBody>
      </p:sp>
      <p:cxnSp>
        <p:nvCxnSpPr>
          <p:cNvPr id="45" name="Přímá spojovací šipka 44">
            <a:extLst>
              <a:ext uri="{FF2B5EF4-FFF2-40B4-BE49-F238E27FC236}">
                <a16:creationId xmlns:a16="http://schemas.microsoft.com/office/drawing/2014/main" id="{997AFF62-58A2-0798-A345-E96F6496BFF4}"/>
              </a:ext>
            </a:extLst>
          </p:cNvPr>
          <p:cNvCxnSpPr>
            <a:cxnSpLocks/>
          </p:cNvCxnSpPr>
          <p:nvPr/>
        </p:nvCxnSpPr>
        <p:spPr>
          <a:xfrm>
            <a:off x="2089093" y="2272426"/>
            <a:ext cx="0" cy="797555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7" name="TextovéPole 46">
            <a:extLst>
              <a:ext uri="{FF2B5EF4-FFF2-40B4-BE49-F238E27FC236}">
                <a16:creationId xmlns:a16="http://schemas.microsoft.com/office/drawing/2014/main" id="{B5F40467-0E57-6711-4428-781D4C716E20}"/>
              </a:ext>
            </a:extLst>
          </p:cNvPr>
          <p:cNvSpPr txBox="1"/>
          <p:nvPr/>
        </p:nvSpPr>
        <p:spPr>
          <a:xfrm>
            <a:off x="2354450" y="5895349"/>
            <a:ext cx="1746312" cy="2154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 defTabSz="914363">
              <a:defRPr/>
            </a:pPr>
            <a:r>
              <a:rPr lang="cs-CZ" sz="800" dirty="0">
                <a:solidFill>
                  <a:srgbClr val="4472C4"/>
                </a:solidFill>
                <a:latin typeface="Calibri" panose="020F0502020204030204"/>
              </a:rPr>
              <a:t>Hosteska předává dárek. </a:t>
            </a:r>
          </a:p>
        </p:txBody>
      </p:sp>
      <p:sp>
        <p:nvSpPr>
          <p:cNvPr id="49" name="TextovéPole 48">
            <a:extLst>
              <a:ext uri="{FF2B5EF4-FFF2-40B4-BE49-F238E27FC236}">
                <a16:creationId xmlns:a16="http://schemas.microsoft.com/office/drawing/2014/main" id="{BA597FC6-C10C-8A96-4B4A-8B15436266B1}"/>
              </a:ext>
            </a:extLst>
          </p:cNvPr>
          <p:cNvSpPr txBox="1"/>
          <p:nvPr/>
        </p:nvSpPr>
        <p:spPr>
          <a:xfrm>
            <a:off x="4461550" y="5007570"/>
            <a:ext cx="3150699" cy="170816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defTabSz="914363">
              <a:defRPr/>
            </a:pPr>
            <a:r>
              <a:rPr lang="cs-CZ" sz="1050" dirty="0">
                <a:solidFill>
                  <a:srgbClr val="4472C4"/>
                </a:solidFill>
                <a:latin typeface="Calibri" panose="020F0502020204030204"/>
              </a:rPr>
              <a:t>+ Hosteska zapíše do reportu:</a:t>
            </a:r>
          </a:p>
          <a:p>
            <a:pPr marL="228600" indent="-228600" defTabSz="914363">
              <a:buAutoNum type="alphaLcParenR"/>
              <a:defRPr/>
            </a:pPr>
            <a:r>
              <a:rPr lang="cs-CZ" sz="1050" dirty="0">
                <a:solidFill>
                  <a:srgbClr val="4472C4"/>
                </a:solidFill>
                <a:latin typeface="Calibri" panose="020F0502020204030204"/>
              </a:rPr>
              <a:t>Příchozí (čárku)</a:t>
            </a:r>
          </a:p>
          <a:p>
            <a:pPr marL="228600" indent="-228600" defTabSz="914363">
              <a:buAutoNum type="alphaLcParenR"/>
              <a:defRPr/>
            </a:pPr>
            <a:r>
              <a:rPr lang="cs-CZ" sz="1050" dirty="0">
                <a:solidFill>
                  <a:srgbClr val="4472C4"/>
                </a:solidFill>
                <a:latin typeface="Calibri" panose="020F0502020204030204"/>
              </a:rPr>
              <a:t>Vydaný dárek (čárku)</a:t>
            </a:r>
          </a:p>
          <a:p>
            <a:pPr marL="228600" indent="-228600" defTabSz="914363">
              <a:buAutoNum type="alphaLcParenR"/>
              <a:defRPr/>
            </a:pPr>
            <a:r>
              <a:rPr lang="cs-CZ" sz="1050" dirty="0">
                <a:solidFill>
                  <a:srgbClr val="4472C4"/>
                </a:solidFill>
                <a:latin typeface="Calibri" panose="020F0502020204030204"/>
              </a:rPr>
              <a:t>Přijatý voucher (čárku)</a:t>
            </a:r>
          </a:p>
          <a:p>
            <a:pPr marL="228600" indent="-228600" defTabSz="914363">
              <a:buAutoNum type="alphaLcParenR"/>
              <a:defRPr/>
            </a:pPr>
            <a:r>
              <a:rPr lang="cs-CZ" sz="1050" dirty="0">
                <a:solidFill>
                  <a:srgbClr val="4472C4"/>
                </a:solidFill>
                <a:latin typeface="Calibri" panose="020F0502020204030204"/>
              </a:rPr>
              <a:t>Žena / muž</a:t>
            </a:r>
          </a:p>
          <a:p>
            <a:pPr marL="228600" indent="-228600" defTabSz="914363">
              <a:buAutoNum type="alphaLcParenR"/>
              <a:defRPr/>
            </a:pPr>
            <a:r>
              <a:rPr lang="cs-CZ" sz="1050" dirty="0">
                <a:solidFill>
                  <a:srgbClr val="4472C4"/>
                </a:solidFill>
                <a:latin typeface="Calibri" panose="020F0502020204030204"/>
              </a:rPr>
              <a:t>Věk (viz. kategorie)</a:t>
            </a:r>
          </a:p>
          <a:p>
            <a:pPr marL="228600" indent="-228600" defTabSz="914363">
              <a:buAutoNum type="alphaLcParenR"/>
              <a:defRPr/>
            </a:pPr>
            <a:r>
              <a:rPr lang="cs-CZ" sz="1050" dirty="0">
                <a:solidFill>
                  <a:srgbClr val="4472C4"/>
                </a:solidFill>
                <a:latin typeface="Calibri" panose="020F0502020204030204"/>
              </a:rPr>
              <a:t>Zákazník / </a:t>
            </a:r>
            <a:r>
              <a:rPr lang="cs-CZ" sz="1050" dirty="0" err="1">
                <a:solidFill>
                  <a:srgbClr val="4472C4"/>
                </a:solidFill>
                <a:latin typeface="Calibri" panose="020F0502020204030204"/>
              </a:rPr>
              <a:t>nezákazník</a:t>
            </a:r>
            <a:endParaRPr lang="cs-CZ" sz="1050" dirty="0">
              <a:solidFill>
                <a:srgbClr val="4472C4"/>
              </a:solidFill>
              <a:latin typeface="Calibri" panose="020F0502020204030204"/>
            </a:endParaRPr>
          </a:p>
          <a:p>
            <a:pPr marL="228600" indent="-228600" defTabSz="914363">
              <a:buAutoNum type="alphaLcParenR"/>
              <a:defRPr/>
            </a:pPr>
            <a:r>
              <a:rPr lang="cs-CZ" sz="1050" dirty="0">
                <a:solidFill>
                  <a:srgbClr val="4472C4"/>
                </a:solidFill>
                <a:latin typeface="Calibri" panose="020F0502020204030204"/>
              </a:rPr>
              <a:t>Reakce příchozích (poznamená si hned)</a:t>
            </a:r>
          </a:p>
          <a:p>
            <a:pPr marL="228600" indent="-228600" defTabSz="914363">
              <a:buAutoNum type="alphaLcParenR"/>
              <a:defRPr/>
            </a:pPr>
            <a:r>
              <a:rPr lang="cs-CZ" sz="1050" dirty="0">
                <a:solidFill>
                  <a:srgbClr val="4472C4"/>
                </a:solidFill>
                <a:latin typeface="Calibri" panose="020F0502020204030204"/>
              </a:rPr>
              <a:t>Slovní hodnocení a doporučení k akci (na konci dne)</a:t>
            </a:r>
          </a:p>
        </p:txBody>
      </p:sp>
      <p:cxnSp>
        <p:nvCxnSpPr>
          <p:cNvPr id="53" name="Přímá spojovací šipka 34">
            <a:extLst>
              <a:ext uri="{FF2B5EF4-FFF2-40B4-BE49-F238E27FC236}">
                <a16:creationId xmlns:a16="http://schemas.microsoft.com/office/drawing/2014/main" id="{9879C7B3-AEFE-7832-C214-233B8AF2A8B1}"/>
              </a:ext>
            </a:extLst>
          </p:cNvPr>
          <p:cNvCxnSpPr>
            <a:cxnSpLocks/>
          </p:cNvCxnSpPr>
          <p:nvPr/>
        </p:nvCxnSpPr>
        <p:spPr>
          <a:xfrm flipH="1">
            <a:off x="2089093" y="4419203"/>
            <a:ext cx="7128" cy="1176735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4" name="TextovéPole 53">
            <a:extLst>
              <a:ext uri="{FF2B5EF4-FFF2-40B4-BE49-F238E27FC236}">
                <a16:creationId xmlns:a16="http://schemas.microsoft.com/office/drawing/2014/main" id="{32E6B9B6-F036-E84B-2DCB-B5D2B159B98A}"/>
              </a:ext>
            </a:extLst>
          </p:cNvPr>
          <p:cNvSpPr txBox="1"/>
          <p:nvPr/>
        </p:nvSpPr>
        <p:spPr>
          <a:xfrm>
            <a:off x="742241" y="2541814"/>
            <a:ext cx="1273446" cy="4154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 defTabSz="914363">
              <a:defRPr/>
            </a:pPr>
            <a:r>
              <a:rPr lang="cs-CZ" sz="1050" dirty="0">
                <a:solidFill>
                  <a:srgbClr val="4472C4"/>
                </a:solidFill>
                <a:latin typeface="Calibri" panose="020F0502020204030204"/>
              </a:rPr>
              <a:t>stiskne vyvolávací systém.</a:t>
            </a:r>
          </a:p>
        </p:txBody>
      </p:sp>
      <p:cxnSp>
        <p:nvCxnSpPr>
          <p:cNvPr id="58" name="Přímá spojovací šipka 57">
            <a:extLst>
              <a:ext uri="{FF2B5EF4-FFF2-40B4-BE49-F238E27FC236}">
                <a16:creationId xmlns:a16="http://schemas.microsoft.com/office/drawing/2014/main" id="{41E5A289-F1BD-AF83-E3BE-96338323F892}"/>
              </a:ext>
            </a:extLst>
          </p:cNvPr>
          <p:cNvCxnSpPr>
            <a:cxnSpLocks/>
            <a:endCxn id="75" idx="3"/>
          </p:cNvCxnSpPr>
          <p:nvPr/>
        </p:nvCxnSpPr>
        <p:spPr>
          <a:xfrm flipH="1">
            <a:off x="2290201" y="1172956"/>
            <a:ext cx="1633982" cy="968828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ovéPole 61">
            <a:extLst>
              <a:ext uri="{FF2B5EF4-FFF2-40B4-BE49-F238E27FC236}">
                <a16:creationId xmlns:a16="http://schemas.microsoft.com/office/drawing/2014/main" id="{32D01BAC-63C9-2DCD-37F0-4B7AC7BBA07A}"/>
              </a:ext>
            </a:extLst>
          </p:cNvPr>
          <p:cNvSpPr txBox="1"/>
          <p:nvPr/>
        </p:nvSpPr>
        <p:spPr>
          <a:xfrm>
            <a:off x="3955836" y="1433140"/>
            <a:ext cx="1620821" cy="577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9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914363">
              <a:defRPr/>
            </a:pPr>
            <a:r>
              <a:rPr lang="cs-CZ" sz="105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/>
              </a:rPr>
              <a:t>přichází v rámci kampaně – neví o nabídce, má voucher</a:t>
            </a:r>
          </a:p>
        </p:txBody>
      </p:sp>
      <p:sp>
        <p:nvSpPr>
          <p:cNvPr id="63" name="TextovéPole 62">
            <a:extLst>
              <a:ext uri="{FF2B5EF4-FFF2-40B4-BE49-F238E27FC236}">
                <a16:creationId xmlns:a16="http://schemas.microsoft.com/office/drawing/2014/main" id="{74C29DE9-6D89-F85F-CAA2-BC4A1ECBF61C}"/>
              </a:ext>
            </a:extLst>
          </p:cNvPr>
          <p:cNvSpPr txBox="1"/>
          <p:nvPr/>
        </p:nvSpPr>
        <p:spPr>
          <a:xfrm>
            <a:off x="5780773" y="1427528"/>
            <a:ext cx="1620966" cy="4154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9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914363">
              <a:defRPr/>
            </a:pPr>
            <a:r>
              <a:rPr lang="cs-CZ" sz="105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/>
              </a:rPr>
              <a:t>mimo kampaň – </a:t>
            </a:r>
            <a:br>
              <a:rPr lang="cs-CZ" sz="105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/>
              </a:rPr>
            </a:br>
            <a:r>
              <a:rPr lang="cs-CZ" sz="105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/>
              </a:rPr>
              <a:t>přišel z jiného důvodu </a:t>
            </a:r>
          </a:p>
        </p:txBody>
      </p:sp>
      <p:sp>
        <p:nvSpPr>
          <p:cNvPr id="64" name="TextovéPole 63">
            <a:extLst>
              <a:ext uri="{FF2B5EF4-FFF2-40B4-BE49-F238E27FC236}">
                <a16:creationId xmlns:a16="http://schemas.microsoft.com/office/drawing/2014/main" id="{D3C2FFD0-194A-5FBC-D60E-D9353B885FC5}"/>
              </a:ext>
            </a:extLst>
          </p:cNvPr>
          <p:cNvSpPr txBox="1"/>
          <p:nvPr/>
        </p:nvSpPr>
        <p:spPr>
          <a:xfrm>
            <a:off x="2522593" y="1419174"/>
            <a:ext cx="1284654" cy="577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algn="ctr">
              <a:defRPr sz="9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914363">
              <a:defRPr/>
            </a:pPr>
            <a:r>
              <a:rPr lang="cs-CZ" sz="105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/>
              </a:rPr>
              <a:t>přichází v rámci kampaně – </a:t>
            </a:r>
          </a:p>
          <a:p>
            <a:pPr defTabSz="914363">
              <a:defRPr/>
            </a:pPr>
            <a:r>
              <a:rPr lang="cs-CZ" sz="105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/>
              </a:rPr>
              <a:t>ví o nabídce</a:t>
            </a:r>
          </a:p>
        </p:txBody>
      </p:sp>
      <p:sp>
        <p:nvSpPr>
          <p:cNvPr id="74" name="Obdélníkový bublinový popisek 73">
            <a:extLst>
              <a:ext uri="{FF2B5EF4-FFF2-40B4-BE49-F238E27FC236}">
                <a16:creationId xmlns:a16="http://schemas.microsoft.com/office/drawing/2014/main" id="{BC1AA9D1-9D69-8B8D-269B-D6566EBEDD31}"/>
              </a:ext>
            </a:extLst>
          </p:cNvPr>
          <p:cNvSpPr/>
          <p:nvPr/>
        </p:nvSpPr>
        <p:spPr>
          <a:xfrm>
            <a:off x="2354450" y="1039388"/>
            <a:ext cx="4668426" cy="260568"/>
          </a:xfrm>
          <a:prstGeom prst="wedgeRectCallou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63">
              <a:defRPr/>
            </a:pPr>
            <a:r>
              <a:rPr lang="cs-CZ" sz="1100" dirty="0">
                <a:solidFill>
                  <a:prstClr val="black"/>
                </a:solidFill>
                <a:latin typeface="Calibri" panose="020F0502020204030204"/>
              </a:rPr>
              <a:t>Dobrý den,   jak Vám mohu pomoci?</a:t>
            </a:r>
          </a:p>
        </p:txBody>
      </p:sp>
      <p:sp>
        <p:nvSpPr>
          <p:cNvPr id="75" name="Obdélníkový bublinový popisek 74">
            <a:extLst>
              <a:ext uri="{FF2B5EF4-FFF2-40B4-BE49-F238E27FC236}">
                <a16:creationId xmlns:a16="http://schemas.microsoft.com/office/drawing/2014/main" id="{9F75B1B1-CD5C-68FE-9EDA-207C4A2C4F26}"/>
              </a:ext>
            </a:extLst>
          </p:cNvPr>
          <p:cNvSpPr/>
          <p:nvPr/>
        </p:nvSpPr>
        <p:spPr>
          <a:xfrm>
            <a:off x="485032" y="1843289"/>
            <a:ext cx="1805169" cy="596990"/>
          </a:xfrm>
          <a:prstGeom prst="wedgeRectCallou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63">
              <a:defRPr/>
            </a:pPr>
            <a:r>
              <a:rPr lang="cs-CZ" sz="1100" dirty="0">
                <a:solidFill>
                  <a:prstClr val="black"/>
                </a:solidFill>
                <a:latin typeface="Calibri" panose="020F0502020204030204"/>
              </a:rPr>
              <a:t>Vidím, že již máte informace. Nyní se o Vás postarají specialisté.</a:t>
            </a:r>
          </a:p>
        </p:txBody>
      </p:sp>
      <p:sp>
        <p:nvSpPr>
          <p:cNvPr id="76" name="Obdélníkový bublinový popisek 75">
            <a:extLst>
              <a:ext uri="{FF2B5EF4-FFF2-40B4-BE49-F238E27FC236}">
                <a16:creationId xmlns:a16="http://schemas.microsoft.com/office/drawing/2014/main" id="{43DFFD64-5CE0-BE4E-F8CE-91AB57BD6B41}"/>
              </a:ext>
            </a:extLst>
          </p:cNvPr>
          <p:cNvSpPr/>
          <p:nvPr/>
        </p:nvSpPr>
        <p:spPr>
          <a:xfrm>
            <a:off x="564749" y="3058847"/>
            <a:ext cx="1805169" cy="1528450"/>
          </a:xfrm>
          <a:prstGeom prst="wedgeRectCallou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63">
              <a:defRPr/>
            </a:pPr>
            <a:r>
              <a:rPr lang="cs-CZ" sz="1100" dirty="0">
                <a:solidFill>
                  <a:prstClr val="black"/>
                </a:solidFill>
                <a:latin typeface="Calibri" panose="020F0502020204030204"/>
              </a:rPr>
              <a:t>Podám Vám vyvolávací lístek. Chvilku se tu posaďte, a až bude náš specialista volný, prosím přesuňte se </a:t>
            </a:r>
          </a:p>
          <a:p>
            <a:pPr algn="ctr" defTabSz="914363">
              <a:defRPr/>
            </a:pPr>
            <a:r>
              <a:rPr lang="cs-CZ" sz="1100" dirty="0">
                <a:solidFill>
                  <a:prstClr val="black"/>
                </a:solidFill>
                <a:latin typeface="Calibri" panose="020F0502020204030204"/>
              </a:rPr>
              <a:t>k němu. Potom se u mě zastavte (s voucherem) </a:t>
            </a:r>
            <a:br>
              <a:rPr lang="cs-CZ" sz="11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cs-CZ" sz="1100" dirty="0">
                <a:solidFill>
                  <a:prstClr val="black"/>
                </a:solidFill>
                <a:latin typeface="Calibri" panose="020F0502020204030204"/>
              </a:rPr>
              <a:t>a já Vám předám Váš dárek.</a:t>
            </a:r>
          </a:p>
          <a:p>
            <a:pPr algn="ctr" defTabSz="914363">
              <a:defRPr/>
            </a:pPr>
            <a:r>
              <a:rPr lang="cs-CZ" sz="1100" dirty="0">
                <a:solidFill>
                  <a:prstClr val="black"/>
                </a:solidFill>
                <a:latin typeface="Calibri" panose="020F0502020204030204"/>
              </a:rPr>
              <a:t>.</a:t>
            </a:r>
          </a:p>
        </p:txBody>
      </p:sp>
      <p:sp>
        <p:nvSpPr>
          <p:cNvPr id="78" name="Obdélníkový bublinový popisek 77">
            <a:extLst>
              <a:ext uri="{FF2B5EF4-FFF2-40B4-BE49-F238E27FC236}">
                <a16:creationId xmlns:a16="http://schemas.microsoft.com/office/drawing/2014/main" id="{2AA57680-966E-161B-2123-D1AEA3CF0D70}"/>
              </a:ext>
            </a:extLst>
          </p:cNvPr>
          <p:cNvSpPr/>
          <p:nvPr/>
        </p:nvSpPr>
        <p:spPr>
          <a:xfrm>
            <a:off x="490740" y="5553858"/>
            <a:ext cx="1746312" cy="931482"/>
          </a:xfrm>
          <a:prstGeom prst="wedgeRectCallou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63">
              <a:defRPr/>
            </a:pPr>
            <a:r>
              <a:rPr lang="cs-CZ" sz="1100" dirty="0">
                <a:solidFill>
                  <a:prstClr val="black"/>
                </a:solidFill>
                <a:latin typeface="Calibri" panose="020F0502020204030204"/>
              </a:rPr>
              <a:t>Děkuji za váš čas. Zde je Vaše sladká odměna. Přeji krásný den!</a:t>
            </a:r>
          </a:p>
        </p:txBody>
      </p:sp>
      <p:sp>
        <p:nvSpPr>
          <p:cNvPr id="83" name="Obdélníkový bublinový popisek 82">
            <a:extLst>
              <a:ext uri="{FF2B5EF4-FFF2-40B4-BE49-F238E27FC236}">
                <a16:creationId xmlns:a16="http://schemas.microsoft.com/office/drawing/2014/main" id="{14295D25-DE5E-4A9C-F811-468FE659139A}"/>
              </a:ext>
            </a:extLst>
          </p:cNvPr>
          <p:cNvSpPr/>
          <p:nvPr/>
        </p:nvSpPr>
        <p:spPr>
          <a:xfrm>
            <a:off x="3401145" y="2279702"/>
            <a:ext cx="2172964" cy="1620758"/>
          </a:xfrm>
          <a:prstGeom prst="wedgeRectCallou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63">
              <a:defRPr/>
            </a:pPr>
            <a:r>
              <a:rPr lang="cs-CZ" sz="1100" dirty="0">
                <a:solidFill>
                  <a:schemeClr val="tx1"/>
                </a:solidFill>
              </a:rPr>
              <a:t>Ano, je to tak. Skutečně můžete nyní s innogy získat odměnu         až 8 tis Kč. 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Dokonce pokud budete mít produkt </a:t>
            </a:r>
            <a:r>
              <a:rPr lang="cs-CZ" sz="1100" dirty="0" err="1">
                <a:solidFill>
                  <a:schemeClr val="tx1"/>
                </a:solidFill>
                <a:highlight>
                  <a:srgbClr val="FFFF00"/>
                </a:highlight>
              </a:rPr>
              <a:t>Optimal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 s tříletou fixací a garancí každoročního poklesu ceny, můžete získat téměř 11 000 Kč.</a:t>
            </a:r>
          </a:p>
        </p:txBody>
      </p:sp>
      <p:sp>
        <p:nvSpPr>
          <p:cNvPr id="97" name="Obdélníkový bublinový popisek 96">
            <a:extLst>
              <a:ext uri="{FF2B5EF4-FFF2-40B4-BE49-F238E27FC236}">
                <a16:creationId xmlns:a16="http://schemas.microsoft.com/office/drawing/2014/main" id="{610B6747-DDF7-EAA9-287C-81872CB02F14}"/>
              </a:ext>
            </a:extLst>
          </p:cNvPr>
          <p:cNvSpPr/>
          <p:nvPr/>
        </p:nvSpPr>
        <p:spPr>
          <a:xfrm>
            <a:off x="5929000" y="2214355"/>
            <a:ext cx="3465273" cy="579218"/>
          </a:xfrm>
          <a:prstGeom prst="wedgeRectCallou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63">
              <a:defRPr/>
            </a:pPr>
            <a:r>
              <a:rPr lang="cs-CZ" sz="1100" dirty="0">
                <a:solidFill>
                  <a:prstClr val="black"/>
                </a:solidFill>
                <a:latin typeface="Calibri" panose="020F0502020204030204"/>
              </a:rPr>
              <a:t>Podám Vám vyvolávací lístek. Chvilku se tu posaďte, a až bude náš specialista volný, prosím přesuňte se k němu. </a:t>
            </a:r>
          </a:p>
        </p:txBody>
      </p:sp>
      <p:sp>
        <p:nvSpPr>
          <p:cNvPr id="99" name="Obdélníkový bublinový popisek 98">
            <a:extLst>
              <a:ext uri="{FF2B5EF4-FFF2-40B4-BE49-F238E27FC236}">
                <a16:creationId xmlns:a16="http://schemas.microsoft.com/office/drawing/2014/main" id="{17402DF9-09B5-C32A-AF2A-B7006A5E7896}"/>
              </a:ext>
            </a:extLst>
          </p:cNvPr>
          <p:cNvSpPr/>
          <p:nvPr/>
        </p:nvSpPr>
        <p:spPr>
          <a:xfrm>
            <a:off x="6003058" y="3204035"/>
            <a:ext cx="3346634" cy="1636340"/>
          </a:xfrm>
          <a:prstGeom prst="wedgeRectCallout">
            <a:avLst>
              <a:gd name="adj1" fmla="val -21281"/>
              <a:gd name="adj2" fmla="val 55171"/>
            </a:avLst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63">
              <a:defRPr/>
            </a:pPr>
            <a:r>
              <a:rPr lang="cs-CZ" sz="1100" dirty="0">
                <a:solidFill>
                  <a:schemeClr val="tx1"/>
                </a:solidFill>
                <a:latin typeface="Calibri" panose="020F0502020204030204"/>
              </a:rPr>
              <a:t>Tady Vám ještě předám leták týkající se nové nabídky innogy.  </a:t>
            </a:r>
            <a:r>
              <a:rPr lang="cs-CZ" sz="1100" dirty="0">
                <a:solidFill>
                  <a:schemeClr val="tx1"/>
                </a:solidFill>
              </a:rPr>
              <a:t>Můžete získat odměnu až 8000 Kč! Platí pro nové i stávající zákazníky. Pokud máte Vy nebo někdo z příbuzných odběrné místo u jiného dodavatele, stačí převést k innogy a tuto skvělou nabídku využít. 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Dokonce pokud budete mít produkt </a:t>
            </a:r>
            <a:r>
              <a:rPr lang="cs-CZ" sz="1100" dirty="0" err="1">
                <a:solidFill>
                  <a:schemeClr val="tx1"/>
                </a:solidFill>
                <a:highlight>
                  <a:srgbClr val="FFFF00"/>
                </a:highlight>
              </a:rPr>
              <a:t>Optimal</a:t>
            </a:r>
            <a:r>
              <a:rPr lang="cs-CZ" sz="1100" dirty="0">
                <a:solidFill>
                  <a:schemeClr val="tx1"/>
                </a:solidFill>
                <a:highlight>
                  <a:srgbClr val="FFFF00"/>
                </a:highlight>
              </a:rPr>
              <a:t> s tříletou fixací a garancí každoročního poklesu ceny, můžete získat téměř 11 000 Kč. </a:t>
            </a:r>
            <a:r>
              <a:rPr lang="cs-CZ" sz="1100" dirty="0">
                <a:solidFill>
                  <a:schemeClr val="tx1"/>
                </a:solidFill>
                <a:latin typeface="Calibri" panose="020F0502020204030204"/>
              </a:rPr>
              <a:t>Doufám, že si tak zkrátíte čekání. Děkuji Vám</a:t>
            </a:r>
            <a:endParaRPr lang="cs-CZ" sz="11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3" name="TextovéPole 72">
            <a:extLst>
              <a:ext uri="{FF2B5EF4-FFF2-40B4-BE49-F238E27FC236}">
                <a16:creationId xmlns:a16="http://schemas.microsoft.com/office/drawing/2014/main" id="{2AB17FEF-B06D-A799-5D18-B89C86CA7EC1}"/>
              </a:ext>
            </a:extLst>
          </p:cNvPr>
          <p:cNvSpPr txBox="1"/>
          <p:nvPr/>
        </p:nvSpPr>
        <p:spPr>
          <a:xfrm>
            <a:off x="7514539" y="2863243"/>
            <a:ext cx="1879734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 defTabSz="914363">
              <a:defRPr/>
            </a:pPr>
            <a:r>
              <a:rPr lang="cs-CZ" sz="1050" dirty="0">
                <a:solidFill>
                  <a:srgbClr val="4472C4"/>
                </a:solidFill>
                <a:latin typeface="Calibri" panose="020F0502020204030204"/>
              </a:rPr>
              <a:t>Předání produktového letáku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AF4A491-FF9C-45E0-0E7E-2E50DB3EE38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275" y="230188"/>
            <a:ext cx="2566316" cy="606216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8771C573-77EF-26FD-BFDF-CCDEF1293E8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78607" y="5895349"/>
            <a:ext cx="1757176" cy="843907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65434ACF-85AF-9316-9C8F-48E179973427}"/>
              </a:ext>
            </a:extLst>
          </p:cNvPr>
          <p:cNvSpPr txBox="1">
            <a:spLocks/>
          </p:cNvSpPr>
          <p:nvPr/>
        </p:nvSpPr>
        <p:spPr>
          <a:xfrm>
            <a:off x="231409" y="391818"/>
            <a:ext cx="10515600" cy="39328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MODELOVÝ ROZHOVOR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3576B68A-00AE-F860-7E2C-68355DDF2081}"/>
              </a:ext>
            </a:extLst>
          </p:cNvPr>
          <p:cNvSpPr txBox="1"/>
          <p:nvPr/>
        </p:nvSpPr>
        <p:spPr>
          <a:xfrm>
            <a:off x="4106195" y="5818612"/>
            <a:ext cx="7107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solidFill>
                  <a:srgbClr val="FFC000"/>
                </a:solidFill>
              </a:rPr>
              <a:t>+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638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C4EAD17B-EC88-B948-8F69-ABB37AABCECF}"/>
              </a:ext>
            </a:extLst>
          </p:cNvPr>
          <p:cNvSpPr/>
          <p:nvPr/>
        </p:nvSpPr>
        <p:spPr>
          <a:xfrm>
            <a:off x="245803" y="1404451"/>
            <a:ext cx="521109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prstClr val="black"/>
                </a:solidFill>
              </a:rPr>
              <a:t>1) Již jsem zákazníkem innogy ….</a:t>
            </a:r>
            <a:endParaRPr lang="cs-CZ" sz="1600" dirty="0"/>
          </a:p>
        </p:txBody>
      </p:sp>
      <p:sp>
        <p:nvSpPr>
          <p:cNvPr id="26" name="Obdélník 25">
            <a:extLst>
              <a:ext uri="{FF2B5EF4-FFF2-40B4-BE49-F238E27FC236}">
                <a16:creationId xmlns:a16="http://schemas.microsoft.com/office/drawing/2014/main" id="{A3423BCE-C7C0-9B42-99CF-9ECF30F5195E}"/>
              </a:ext>
            </a:extLst>
          </p:cNvPr>
          <p:cNvSpPr/>
          <p:nvPr/>
        </p:nvSpPr>
        <p:spPr>
          <a:xfrm>
            <a:off x="3302152" y="1263359"/>
            <a:ext cx="68659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rgbClr val="002060"/>
                </a:solidFill>
              </a:rPr>
              <a:t>Výborně. Nabídka platí i pro Vás, pokud máte další odběrné místo, které k innogy převedete. Nebo může tuto skvělou nabídku využít někdo z rodiny nebo Vašich přátel.</a:t>
            </a:r>
          </a:p>
        </p:txBody>
      </p:sp>
      <p:sp>
        <p:nvSpPr>
          <p:cNvPr id="27" name="Obdélník 26">
            <a:extLst>
              <a:ext uri="{FF2B5EF4-FFF2-40B4-BE49-F238E27FC236}">
                <a16:creationId xmlns:a16="http://schemas.microsoft.com/office/drawing/2014/main" id="{DB1EEC53-B6F2-3447-B590-B598404486E8}"/>
              </a:ext>
            </a:extLst>
          </p:cNvPr>
          <p:cNvSpPr/>
          <p:nvPr/>
        </p:nvSpPr>
        <p:spPr>
          <a:xfrm>
            <a:off x="207705" y="2654666"/>
            <a:ext cx="46227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prstClr val="black"/>
                </a:solidFill>
              </a:rPr>
              <a:t>2) Viděl jsem reklamu. Jak dostanu těch 8 000 Kč?</a:t>
            </a:r>
            <a:endParaRPr lang="cs-CZ" sz="1600" dirty="0"/>
          </a:p>
        </p:txBody>
      </p:sp>
      <p:sp>
        <p:nvSpPr>
          <p:cNvPr id="28" name="Obdélník 27">
            <a:extLst>
              <a:ext uri="{FF2B5EF4-FFF2-40B4-BE49-F238E27FC236}">
                <a16:creationId xmlns:a16="http://schemas.microsoft.com/office/drawing/2014/main" id="{2E7DA351-6D5C-ED44-9F61-F8233DC71077}"/>
              </a:ext>
            </a:extLst>
          </p:cNvPr>
          <p:cNvSpPr/>
          <p:nvPr/>
        </p:nvSpPr>
        <p:spPr>
          <a:xfrm>
            <a:off x="4638999" y="2284132"/>
            <a:ext cx="690909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rgbClr val="002060"/>
                </a:solidFill>
              </a:rPr>
              <a:t>Zajdete na pobočku a uzavřete novou smlouvu na odběr energií od innogy.</a:t>
            </a:r>
          </a:p>
          <a:p>
            <a:pPr algn="l"/>
            <a:r>
              <a:rPr lang="cs-CZ" sz="1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Innogy"/>
              </a:rPr>
              <a:t>Vybrat si můžete z ‍plynových produktů Benefit+ nebo Start ‍12, v ‍případě elektřiny Start ‍24 či Start ‍15. Vše Vám vysvětlí naši specialisté na pobočce.</a:t>
            </a:r>
          </a:p>
          <a:p>
            <a:pPr algn="l"/>
            <a:r>
              <a:rPr lang="cs-CZ" sz="1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Innogy"/>
              </a:rPr>
              <a:t>Zajistíte si tak </a:t>
            </a:r>
            <a:r>
              <a:rPr lang="cs-CZ" sz="1600" b="1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Innogy"/>
              </a:rPr>
              <a:t>nízké ceny energií</a:t>
            </a:r>
            <a:r>
              <a:rPr lang="cs-CZ" sz="1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Innogy"/>
              </a:rPr>
              <a:t> i ‍</a:t>
            </a:r>
            <a:r>
              <a:rPr lang="cs-CZ" sz="1600" b="1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Innogy"/>
              </a:rPr>
              <a:t>odměnu až ‍8 ‍000 ‍Kč</a:t>
            </a:r>
            <a:r>
              <a:rPr lang="cs-CZ" sz="1600" dirty="0">
                <a:solidFill>
                  <a:srgbClr val="002060"/>
                </a:solidFill>
                <a:highlight>
                  <a:srgbClr val="FFFFFF"/>
                </a:highlight>
                <a:latin typeface="Innogy"/>
              </a:rPr>
              <a:t>.</a:t>
            </a:r>
            <a:endParaRPr lang="cs-CZ" sz="1600" dirty="0">
              <a:solidFill>
                <a:srgbClr val="002060"/>
              </a:solidFill>
            </a:endParaRPr>
          </a:p>
        </p:txBody>
      </p:sp>
      <p:sp>
        <p:nvSpPr>
          <p:cNvPr id="30" name="Obdélník 29">
            <a:extLst>
              <a:ext uri="{FF2B5EF4-FFF2-40B4-BE49-F238E27FC236}">
                <a16:creationId xmlns:a16="http://schemas.microsoft.com/office/drawing/2014/main" id="{C6FD7317-1AA6-9C45-97A6-54F278492849}"/>
              </a:ext>
            </a:extLst>
          </p:cNvPr>
          <p:cNvSpPr/>
          <p:nvPr/>
        </p:nvSpPr>
        <p:spPr>
          <a:xfrm>
            <a:off x="245803" y="3815615"/>
            <a:ext cx="43014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prstClr val="black"/>
                </a:solidFill>
              </a:rPr>
              <a:t>3) Dostanu celých 8 000 Kč? A kdy?</a:t>
            </a:r>
            <a:endParaRPr lang="cs-CZ" sz="1600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7619181-1981-ED02-DBD1-FE5EDC0623BF}"/>
              </a:ext>
            </a:extLst>
          </p:cNvPr>
          <p:cNvSpPr/>
          <p:nvPr/>
        </p:nvSpPr>
        <p:spPr>
          <a:xfrm>
            <a:off x="3687726" y="3680945"/>
            <a:ext cx="72435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rgbClr val="002060"/>
                </a:solidFill>
              </a:rPr>
              <a:t>Ano, dostanete klidně i 8 000 Kč. \Přesná výše odměny záleží na Vaší spotřebě elektřiny a plynu. Finanční odměna je vždy vyplacena do vyúčtování (faktury).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8C332A8-C32D-BF96-8985-BE1CBE9ED31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275" y="230188"/>
            <a:ext cx="2566316" cy="606216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ECCC9640-DA19-E78D-F97C-13CD5B10F8E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78607" y="5895349"/>
            <a:ext cx="1757176" cy="843907"/>
          </a:xfrm>
          <a:prstGeom prst="rect">
            <a:avLst/>
          </a:prstGeom>
        </p:spPr>
      </p:pic>
      <p:sp>
        <p:nvSpPr>
          <p:cNvPr id="8" name="Nadpis 1">
            <a:extLst>
              <a:ext uri="{FF2B5EF4-FFF2-40B4-BE49-F238E27FC236}">
                <a16:creationId xmlns:a16="http://schemas.microsoft.com/office/drawing/2014/main" id="{6D493D5B-1297-71D9-6AAD-434C569A4433}"/>
              </a:ext>
            </a:extLst>
          </p:cNvPr>
          <p:cNvSpPr txBox="1">
            <a:spLocks/>
          </p:cNvSpPr>
          <p:nvPr/>
        </p:nvSpPr>
        <p:spPr>
          <a:xfrm>
            <a:off x="341595" y="224627"/>
            <a:ext cx="10515600" cy="39328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DOTAZY A REAKCE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7ED17D99-6F77-7347-9D5C-E22BBBF1C88E}"/>
              </a:ext>
            </a:extLst>
          </p:cNvPr>
          <p:cNvSpPr/>
          <p:nvPr/>
        </p:nvSpPr>
        <p:spPr>
          <a:xfrm>
            <a:off x="3563419" y="4539403"/>
            <a:ext cx="79701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rgbClr val="002060"/>
                </a:solidFill>
                <a:highlight>
                  <a:srgbClr val="FFFF00"/>
                </a:highlight>
              </a:rPr>
              <a:t>Můžete získat téměř 11 000 Kč, pokud přejdete k </a:t>
            </a:r>
            <a:r>
              <a:rPr lang="cs-CZ" sz="1600" dirty="0" err="1">
                <a:solidFill>
                  <a:srgbClr val="002060"/>
                </a:solidFill>
                <a:highlight>
                  <a:srgbClr val="FFFF00"/>
                </a:highlight>
              </a:rPr>
              <a:t>innogy</a:t>
            </a:r>
            <a:r>
              <a:rPr lang="cs-CZ" sz="1600" dirty="0">
                <a:solidFill>
                  <a:srgbClr val="002060"/>
                </a:solidFill>
                <a:highlight>
                  <a:srgbClr val="FFFF00"/>
                </a:highlight>
              </a:rPr>
              <a:t> s elektřinou a plynem a budete mít produkt </a:t>
            </a:r>
            <a:r>
              <a:rPr lang="cs-CZ" sz="1600" dirty="0" err="1">
                <a:solidFill>
                  <a:srgbClr val="002060"/>
                </a:solidFill>
                <a:highlight>
                  <a:srgbClr val="FFFF00"/>
                </a:highlight>
              </a:rPr>
              <a:t>Optimal</a:t>
            </a:r>
            <a:r>
              <a:rPr lang="cs-CZ" sz="1600" dirty="0">
                <a:solidFill>
                  <a:srgbClr val="002060"/>
                </a:solidFill>
                <a:highlight>
                  <a:srgbClr val="FFFF00"/>
                </a:highlight>
              </a:rPr>
              <a:t>. Jedná se o produkt s fixací na 3 roky, s jistotou každoročního poklesu cen. 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CD34E270-5F7E-AFEA-F4E0-EA76BF00E104}"/>
              </a:ext>
            </a:extLst>
          </p:cNvPr>
          <p:cNvSpPr/>
          <p:nvPr/>
        </p:nvSpPr>
        <p:spPr>
          <a:xfrm>
            <a:off x="247123" y="4759693"/>
            <a:ext cx="43014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prstClr val="black"/>
                </a:solidFill>
                <a:highlight>
                  <a:srgbClr val="FFFF00"/>
                </a:highlight>
              </a:rPr>
              <a:t>4) A jak můžu získat těch 11 000 Kč?</a:t>
            </a:r>
            <a:endParaRPr lang="cs-CZ" sz="16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742539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>
            <a:extLst>
              <a:ext uri="{FF2B5EF4-FFF2-40B4-BE49-F238E27FC236}">
                <a16:creationId xmlns:a16="http://schemas.microsoft.com/office/drawing/2014/main" id="{23A947D0-F741-4B2F-A634-C8CDEA354A2A}"/>
              </a:ext>
            </a:extLst>
          </p:cNvPr>
          <p:cNvSpPr/>
          <p:nvPr/>
        </p:nvSpPr>
        <p:spPr>
          <a:xfrm>
            <a:off x="3703493" y="731375"/>
            <a:ext cx="79701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rgbClr val="002060"/>
                </a:solidFill>
              </a:rPr>
              <a:t>Ano, innogy má opravdu velice příznivé ceny jak u elektřiny, tak u plynu. Zajděte bez obav na naši pobočku, kde Vám specialisté na základě faktury vystavené Vaším stávajícím dodavatelem vypočítají, kolik můžete ušetřit. A nezapomeňte na druhou odměnu, klidně i 8 000 Kč.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E815D17-2274-B2F3-FE1E-BAD1571E8D7A}"/>
              </a:ext>
            </a:extLst>
          </p:cNvPr>
          <p:cNvSpPr/>
          <p:nvPr/>
        </p:nvSpPr>
        <p:spPr>
          <a:xfrm>
            <a:off x="387197" y="951665"/>
            <a:ext cx="43014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prstClr val="black"/>
                </a:solidFill>
              </a:rPr>
              <a:t>5) Máte opravdu tak výhodné ceny?</a:t>
            </a:r>
            <a:endParaRPr lang="cs-CZ" sz="1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8C332A8-C32D-BF96-8985-BE1CBE9ED31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4275" y="230188"/>
            <a:ext cx="2566316" cy="606216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ECCC9640-DA19-E78D-F97C-13CD5B10F8E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78607" y="5895349"/>
            <a:ext cx="1757176" cy="843907"/>
          </a:xfrm>
          <a:prstGeom prst="rect">
            <a:avLst/>
          </a:prstGeom>
        </p:spPr>
      </p:pic>
      <p:sp>
        <p:nvSpPr>
          <p:cNvPr id="8" name="Nadpis 1">
            <a:extLst>
              <a:ext uri="{FF2B5EF4-FFF2-40B4-BE49-F238E27FC236}">
                <a16:creationId xmlns:a16="http://schemas.microsoft.com/office/drawing/2014/main" id="{7F80776C-47EE-181D-B818-7D93C3CABA00}"/>
              </a:ext>
            </a:extLst>
          </p:cNvPr>
          <p:cNvSpPr txBox="1">
            <a:spLocks/>
          </p:cNvSpPr>
          <p:nvPr/>
        </p:nvSpPr>
        <p:spPr>
          <a:xfrm>
            <a:off x="341595" y="224627"/>
            <a:ext cx="10515600" cy="39328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DOTAZY A REAKCE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A082FED-6240-4E28-2799-5291021ADB49}"/>
              </a:ext>
            </a:extLst>
          </p:cNvPr>
          <p:cNvSpPr/>
          <p:nvPr/>
        </p:nvSpPr>
        <p:spPr>
          <a:xfrm>
            <a:off x="3703492" y="1557569"/>
            <a:ext cx="79701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highlight>
                  <a:srgbClr val="FFFF00"/>
                </a:highlight>
              </a:rPr>
              <a:t>A s produktem </a:t>
            </a:r>
            <a:r>
              <a:rPr lang="cs-CZ" sz="1600" dirty="0" err="1">
                <a:highlight>
                  <a:srgbClr val="FFFF00"/>
                </a:highlight>
              </a:rPr>
              <a:t>Optimal</a:t>
            </a:r>
            <a:r>
              <a:rPr lang="cs-CZ" sz="1600" dirty="0">
                <a:highlight>
                  <a:srgbClr val="FFFF00"/>
                </a:highlight>
              </a:rPr>
              <a:t> máte dále jistotu trojího poklesu ceny a odměnu téměř 11 000 Kč.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71CC596-10CC-C7E3-DD7A-9BA5A94750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2044" y="2502028"/>
            <a:ext cx="4011508" cy="3795619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AE4F8806-0EC6-795F-4171-DBA245C278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3552" y="2502027"/>
            <a:ext cx="4011508" cy="382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4019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 2013–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 2013–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1f6a6dc-c396-49f6-96f2-ee55ed22e261}" enabled="1" method="Standard" siteId="{d3f10f6d-4a4d-4cde-acb6-284a54d78b3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12070</TotalTime>
  <Words>1384</Words>
  <Application>Microsoft Macintosh PowerPoint</Application>
  <PresentationFormat>Širokoúhlá obrazovka</PresentationFormat>
  <Paragraphs>110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Innogy</vt:lpstr>
      <vt:lpstr>Motiv Office 2013–2022</vt:lpstr>
      <vt:lpstr>MODELOVÉ ROZHOVORY - STRATEGIE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Akviziční kampaň  Innogy</dc:title>
  <dc:creator>Aneta</dc:creator>
  <cp:lastModifiedBy>Magda Skalicka</cp:lastModifiedBy>
  <cp:revision>163</cp:revision>
  <cp:lastPrinted>2024-08-19T11:56:39Z</cp:lastPrinted>
  <dcterms:created xsi:type="dcterms:W3CDTF">2023-12-05T11:06:28Z</dcterms:created>
  <dcterms:modified xsi:type="dcterms:W3CDTF">2024-09-26T08:58:15Z</dcterms:modified>
</cp:coreProperties>
</file>